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07" r:id="rId3"/>
    <p:sldId id="306" r:id="rId4"/>
    <p:sldId id="291" r:id="rId5"/>
    <p:sldId id="292" r:id="rId6"/>
    <p:sldId id="284" r:id="rId7"/>
    <p:sldId id="296" r:id="rId8"/>
    <p:sldId id="277" r:id="rId9"/>
    <p:sldId id="299" r:id="rId10"/>
    <p:sldId id="294" r:id="rId11"/>
    <p:sldId id="295" r:id="rId12"/>
    <p:sldId id="282" r:id="rId13"/>
    <p:sldId id="278" r:id="rId14"/>
    <p:sldId id="279" r:id="rId15"/>
    <p:sldId id="285" r:id="rId16"/>
    <p:sldId id="286" r:id="rId17"/>
    <p:sldId id="287" r:id="rId18"/>
    <p:sldId id="288" r:id="rId19"/>
    <p:sldId id="289" r:id="rId20"/>
    <p:sldId id="290" r:id="rId21"/>
    <p:sldId id="303" r:id="rId22"/>
    <p:sldId id="304" r:id="rId23"/>
    <p:sldId id="297" r:id="rId24"/>
    <p:sldId id="264" r:id="rId25"/>
    <p:sldId id="300" r:id="rId26"/>
    <p:sldId id="281" r:id="rId27"/>
    <p:sldId id="305" r:id="rId28"/>
    <p:sldId id="301" r:id="rId29"/>
    <p:sldId id="302" r:id="rId30"/>
    <p:sldId id="267" r:id="rId31"/>
    <p:sldId id="280" r:id="rId32"/>
    <p:sldId id="259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FFCC00"/>
    <a:srgbClr val="009036"/>
    <a:srgbClr val="FFED00"/>
    <a:srgbClr val="E100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CCDC2-7FC6-480E-BEA4-8C96ED1015F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599B6A-9034-4A87-ADA8-E8E60C4FE85C}">
      <dgm:prSet phldrT="[Texte]" custT="1"/>
      <dgm:spPr>
        <a:solidFill>
          <a:srgbClr val="E1001A"/>
        </a:solidFill>
      </dgm:spPr>
      <dgm:t>
        <a:bodyPr anchor="ctr"/>
        <a:lstStyle/>
        <a:p>
          <a:endParaRPr lang="fr-FR" sz="1700" b="1" dirty="0" smtClean="0"/>
        </a:p>
        <a:p>
          <a:r>
            <a:rPr lang="fr-FR" sz="2400" b="1" dirty="0" smtClean="0"/>
            <a:t>Un projet économique viable </a:t>
          </a:r>
          <a:endParaRPr lang="fr-FR" sz="2400" b="1" dirty="0"/>
        </a:p>
      </dgm:t>
    </dgm:pt>
    <dgm:pt modelId="{456C6918-4B9E-4178-92EF-CCFEEE438316}" type="parTrans" cxnId="{0E937563-0C33-4E19-B224-FD67F5CCD7F5}">
      <dgm:prSet/>
      <dgm:spPr/>
      <dgm:t>
        <a:bodyPr/>
        <a:lstStyle/>
        <a:p>
          <a:endParaRPr lang="fr-FR"/>
        </a:p>
      </dgm:t>
    </dgm:pt>
    <dgm:pt modelId="{8B8C0E87-32CE-4E0E-BF74-DF2E5F3BD894}" type="sibTrans" cxnId="{0E937563-0C33-4E19-B224-FD67F5CCD7F5}">
      <dgm:prSet/>
      <dgm:spPr/>
      <dgm:t>
        <a:bodyPr/>
        <a:lstStyle/>
        <a:p>
          <a:endParaRPr lang="fr-FR"/>
        </a:p>
      </dgm:t>
    </dgm:pt>
    <dgm:pt modelId="{2EAA5579-95E0-4499-8DBD-AA63D84E6382}">
      <dgm:prSet phldrT="[Texte]" custT="1"/>
      <dgm:spPr>
        <a:solidFill>
          <a:srgbClr val="FFCC00"/>
        </a:solidFill>
      </dgm:spPr>
      <dgm:t>
        <a:bodyPr anchor="ctr"/>
        <a:lstStyle/>
        <a:p>
          <a:endParaRPr lang="fr-FR" sz="1700" b="1" dirty="0" smtClean="0"/>
        </a:p>
        <a:p>
          <a:r>
            <a:rPr lang="fr-FR" sz="2400" b="1" dirty="0" smtClean="0"/>
            <a:t>Une finalité sociale et/ou </a:t>
          </a:r>
          <a:r>
            <a:rPr lang="fr-FR" sz="2400" b="1" dirty="0" err="1" smtClean="0"/>
            <a:t>environnem-entale</a:t>
          </a:r>
          <a:endParaRPr lang="fr-FR" sz="2400" b="1" dirty="0"/>
        </a:p>
      </dgm:t>
    </dgm:pt>
    <dgm:pt modelId="{96008A71-1A9D-428C-8AE4-2F15A5E2CF6C}" type="parTrans" cxnId="{408EF3D8-F7E4-4E85-81AC-D521F46B3308}">
      <dgm:prSet/>
      <dgm:spPr/>
      <dgm:t>
        <a:bodyPr/>
        <a:lstStyle/>
        <a:p>
          <a:endParaRPr lang="fr-FR"/>
        </a:p>
      </dgm:t>
    </dgm:pt>
    <dgm:pt modelId="{E57684A6-6535-49AF-8651-1D156480B9EA}" type="sibTrans" cxnId="{408EF3D8-F7E4-4E85-81AC-D521F46B3308}">
      <dgm:prSet/>
      <dgm:spPr/>
      <dgm:t>
        <a:bodyPr/>
        <a:lstStyle/>
        <a:p>
          <a:endParaRPr lang="fr-FR"/>
        </a:p>
      </dgm:t>
    </dgm:pt>
    <dgm:pt modelId="{683F65C0-F20F-4A5A-9896-95FDFFDDE6FB}">
      <dgm:prSet phldrT="[Texte]" custT="1"/>
      <dgm:spPr>
        <a:solidFill>
          <a:srgbClr val="009036"/>
        </a:solidFill>
      </dgm:spPr>
      <dgm:t>
        <a:bodyPr anchor="ctr"/>
        <a:lstStyle/>
        <a:p>
          <a:endParaRPr lang="fr-FR" sz="1900" b="1" dirty="0" smtClean="0"/>
        </a:p>
        <a:p>
          <a:r>
            <a:rPr lang="fr-FR" sz="2400" b="1" dirty="0" smtClean="0"/>
            <a:t>Une lucrativité encadrée</a:t>
          </a:r>
          <a:endParaRPr lang="fr-FR" sz="2400" b="1" dirty="0"/>
        </a:p>
      </dgm:t>
    </dgm:pt>
    <dgm:pt modelId="{A9449CF9-5DAC-4F6D-A857-48669F068CD1}" type="parTrans" cxnId="{DE6DFC57-A9DD-4FB2-BB49-0C7FA3446CE2}">
      <dgm:prSet/>
      <dgm:spPr/>
      <dgm:t>
        <a:bodyPr/>
        <a:lstStyle/>
        <a:p>
          <a:endParaRPr lang="fr-FR"/>
        </a:p>
      </dgm:t>
    </dgm:pt>
    <dgm:pt modelId="{7ECEB002-7294-48EC-8744-E264886FBCE0}" type="sibTrans" cxnId="{DE6DFC57-A9DD-4FB2-BB49-0C7FA3446CE2}">
      <dgm:prSet/>
      <dgm:spPr/>
      <dgm:t>
        <a:bodyPr/>
        <a:lstStyle/>
        <a:p>
          <a:endParaRPr lang="fr-FR"/>
        </a:p>
      </dgm:t>
    </dgm:pt>
    <dgm:pt modelId="{C0DDADCD-8AEA-4204-8149-F4277DDB2FA2}">
      <dgm:prSet phldrT="[Texte]" custT="1"/>
      <dgm:spPr>
        <a:solidFill>
          <a:srgbClr val="009036"/>
        </a:solidFill>
      </dgm:spPr>
      <dgm:t>
        <a:bodyPr anchor="ctr"/>
        <a:lstStyle/>
        <a:p>
          <a:r>
            <a:rPr lang="fr-FR" sz="1300" dirty="0" smtClean="0"/>
            <a:t>Excédents au service des individus et du projet social/environ.</a:t>
          </a:r>
          <a:endParaRPr lang="fr-FR" sz="1300" dirty="0"/>
        </a:p>
      </dgm:t>
    </dgm:pt>
    <dgm:pt modelId="{3737BE79-5D9E-48FD-AF3C-B7D7903ED17C}" type="parTrans" cxnId="{0850C5AC-FAC5-4ED2-8F2D-6F17D5871519}">
      <dgm:prSet/>
      <dgm:spPr/>
      <dgm:t>
        <a:bodyPr/>
        <a:lstStyle/>
        <a:p>
          <a:endParaRPr lang="fr-FR"/>
        </a:p>
      </dgm:t>
    </dgm:pt>
    <dgm:pt modelId="{86138F18-9E1D-42A5-9FAD-7F514A6B6841}" type="sibTrans" cxnId="{0850C5AC-FAC5-4ED2-8F2D-6F17D5871519}">
      <dgm:prSet/>
      <dgm:spPr/>
      <dgm:t>
        <a:bodyPr/>
        <a:lstStyle/>
        <a:p>
          <a:endParaRPr lang="fr-FR"/>
        </a:p>
      </dgm:t>
    </dgm:pt>
    <dgm:pt modelId="{ABC66549-2645-477D-AE3D-C570A8EE8785}">
      <dgm:prSet custT="1"/>
      <dgm:spPr>
        <a:solidFill>
          <a:srgbClr val="009EE0"/>
        </a:solidFill>
      </dgm:spPr>
      <dgm:t>
        <a:bodyPr/>
        <a:lstStyle/>
        <a:p>
          <a:pPr algn="ctr"/>
          <a:endParaRPr lang="fr-FR" sz="1600" b="1" dirty="0" smtClean="0"/>
        </a:p>
        <a:p>
          <a:pPr algn="ctr"/>
          <a:endParaRPr lang="fr-FR" sz="2400" b="1" dirty="0" smtClean="0"/>
        </a:p>
        <a:p>
          <a:pPr algn="l"/>
          <a:endParaRPr lang="fr-FR" sz="2400" b="1" dirty="0" smtClean="0"/>
        </a:p>
        <a:p>
          <a:pPr algn="l"/>
          <a:r>
            <a:rPr lang="fr-FR" sz="2400" b="1" dirty="0" smtClean="0"/>
            <a:t>Une gouvernance participative</a:t>
          </a:r>
        </a:p>
        <a:p>
          <a:pPr algn="ctr"/>
          <a:endParaRPr lang="fr-FR" sz="1600" b="1" dirty="0" smtClean="0"/>
        </a:p>
        <a:p>
          <a:pPr algn="ctr"/>
          <a:endParaRPr lang="fr-FR" sz="1600" dirty="0" smtClean="0"/>
        </a:p>
        <a:p>
          <a:pPr algn="ctr"/>
          <a:endParaRPr lang="fr-FR" sz="1600" dirty="0" smtClean="0"/>
        </a:p>
        <a:p>
          <a:pPr algn="ctr"/>
          <a:endParaRPr lang="fr-FR" sz="1600" dirty="0" smtClean="0"/>
        </a:p>
        <a:p>
          <a:pPr algn="ctr"/>
          <a:endParaRPr lang="fr-FR" sz="1600" dirty="0"/>
        </a:p>
      </dgm:t>
    </dgm:pt>
    <dgm:pt modelId="{17398F45-F2E1-45CB-A6F4-BE370E137F60}" type="parTrans" cxnId="{0BDC4E29-0742-4B9D-96EA-5709C4812F32}">
      <dgm:prSet/>
      <dgm:spPr/>
      <dgm:t>
        <a:bodyPr/>
        <a:lstStyle/>
        <a:p>
          <a:endParaRPr lang="fr-FR"/>
        </a:p>
      </dgm:t>
    </dgm:pt>
    <dgm:pt modelId="{F45E596F-5D4F-48B3-968A-48844F7540F3}" type="sibTrans" cxnId="{0BDC4E29-0742-4B9D-96EA-5709C4812F32}">
      <dgm:prSet/>
      <dgm:spPr/>
      <dgm:t>
        <a:bodyPr/>
        <a:lstStyle/>
        <a:p>
          <a:endParaRPr lang="fr-FR"/>
        </a:p>
      </dgm:t>
    </dgm:pt>
    <dgm:pt modelId="{D7BC3F67-805A-44AF-A205-82B1E9EAC4B5}">
      <dgm:prSet phldrT="[Texte]"/>
      <dgm:spPr>
        <a:solidFill>
          <a:srgbClr val="E1001A"/>
        </a:solidFill>
      </dgm:spPr>
      <dgm:t>
        <a:bodyPr anchor="ctr"/>
        <a:lstStyle/>
        <a:p>
          <a:r>
            <a:rPr lang="fr-FR" sz="1300" dirty="0" smtClean="0"/>
            <a:t>Production de biens et de services</a:t>
          </a:r>
          <a:endParaRPr lang="fr-FR" sz="1300" dirty="0"/>
        </a:p>
      </dgm:t>
    </dgm:pt>
    <dgm:pt modelId="{4B2551F3-8864-4942-9021-69A595C2C9D7}" type="sibTrans" cxnId="{C74D7E2D-9B5F-48AA-BECB-463C3D6242D2}">
      <dgm:prSet/>
      <dgm:spPr/>
      <dgm:t>
        <a:bodyPr/>
        <a:lstStyle/>
        <a:p>
          <a:endParaRPr lang="fr-FR"/>
        </a:p>
      </dgm:t>
    </dgm:pt>
    <dgm:pt modelId="{86315523-B39D-4C32-8D8D-CCF3399AA01D}" type="parTrans" cxnId="{C74D7E2D-9B5F-48AA-BECB-463C3D6242D2}">
      <dgm:prSet/>
      <dgm:spPr/>
      <dgm:t>
        <a:bodyPr/>
        <a:lstStyle/>
        <a:p>
          <a:endParaRPr lang="fr-FR"/>
        </a:p>
      </dgm:t>
    </dgm:pt>
    <dgm:pt modelId="{595724AD-DAAE-4D22-AE82-337AEB0D2AA8}">
      <dgm:prSet phldrT="[Texte]"/>
      <dgm:spPr>
        <a:solidFill>
          <a:srgbClr val="E1001A"/>
        </a:solidFill>
      </dgm:spPr>
      <dgm:t>
        <a:bodyPr anchor="ctr"/>
        <a:lstStyle/>
        <a:p>
          <a:r>
            <a:rPr lang="fr-FR" sz="1300" dirty="0" smtClean="0"/>
            <a:t>Prise de risque</a:t>
          </a:r>
          <a:endParaRPr lang="fr-FR" sz="1300" dirty="0"/>
        </a:p>
      </dgm:t>
    </dgm:pt>
    <dgm:pt modelId="{B8E4E8B0-8212-4F52-8F37-FFE246F80DC7}" type="sibTrans" cxnId="{9E7A71E9-047F-4DF6-922C-4DE313A3236C}">
      <dgm:prSet/>
      <dgm:spPr/>
      <dgm:t>
        <a:bodyPr/>
        <a:lstStyle/>
        <a:p>
          <a:endParaRPr lang="fr-FR"/>
        </a:p>
      </dgm:t>
    </dgm:pt>
    <dgm:pt modelId="{DBD46A58-62AD-424E-A0DA-E851ACA8FF50}" type="parTrans" cxnId="{9E7A71E9-047F-4DF6-922C-4DE313A3236C}">
      <dgm:prSet/>
      <dgm:spPr/>
      <dgm:t>
        <a:bodyPr/>
        <a:lstStyle/>
        <a:p>
          <a:endParaRPr lang="fr-FR"/>
        </a:p>
      </dgm:t>
    </dgm:pt>
    <dgm:pt modelId="{30D64387-4712-4899-B21B-66809080F376}">
      <dgm:prSet phldrT="[Texte]"/>
      <dgm:spPr>
        <a:solidFill>
          <a:srgbClr val="FFCC00"/>
        </a:solidFill>
      </dgm:spPr>
      <dgm:t>
        <a:bodyPr anchor="ctr"/>
        <a:lstStyle/>
        <a:p>
          <a:r>
            <a:rPr lang="fr-FR" sz="1300" dirty="0" smtClean="0"/>
            <a:t>À travers les publics embauchés</a:t>
          </a:r>
          <a:endParaRPr lang="fr-FR" sz="1300" dirty="0"/>
        </a:p>
      </dgm:t>
    </dgm:pt>
    <dgm:pt modelId="{7FE99ECE-1292-44E5-B6E3-29D796079777}" type="sibTrans" cxnId="{CAE0CC69-A7A5-4EB3-B43F-BCDE0E02DF5D}">
      <dgm:prSet/>
      <dgm:spPr/>
      <dgm:t>
        <a:bodyPr/>
        <a:lstStyle/>
        <a:p>
          <a:endParaRPr lang="fr-FR"/>
        </a:p>
      </dgm:t>
    </dgm:pt>
    <dgm:pt modelId="{D6A0D166-5878-4143-9532-836069721E74}" type="parTrans" cxnId="{CAE0CC69-A7A5-4EB3-B43F-BCDE0E02DF5D}">
      <dgm:prSet/>
      <dgm:spPr/>
      <dgm:t>
        <a:bodyPr/>
        <a:lstStyle/>
        <a:p>
          <a:endParaRPr lang="fr-FR"/>
        </a:p>
      </dgm:t>
    </dgm:pt>
    <dgm:pt modelId="{5915F4A8-500F-4942-91D7-2D91C54DCC5D}">
      <dgm:prSet phldrT="[Texte]"/>
      <dgm:spPr>
        <a:solidFill>
          <a:srgbClr val="E1001A"/>
        </a:solidFill>
      </dgm:spPr>
      <dgm:t>
        <a:bodyPr anchor="ctr"/>
        <a:lstStyle/>
        <a:p>
          <a:r>
            <a:rPr lang="fr-FR" sz="1300" dirty="0" smtClean="0"/>
            <a:t>Créations de richesses et d’emploi</a:t>
          </a:r>
          <a:endParaRPr lang="fr-FR" sz="1300" dirty="0"/>
        </a:p>
      </dgm:t>
    </dgm:pt>
    <dgm:pt modelId="{E1FBD513-DD57-45A8-A2F7-776F38EAE6DE}" type="parTrans" cxnId="{C6AEDE79-D675-4E8F-B889-10961F67231B}">
      <dgm:prSet/>
      <dgm:spPr/>
      <dgm:t>
        <a:bodyPr/>
        <a:lstStyle/>
        <a:p>
          <a:endParaRPr lang="fr-FR"/>
        </a:p>
      </dgm:t>
    </dgm:pt>
    <dgm:pt modelId="{E9D55371-5E3A-45A7-BEB6-321B885F1571}" type="sibTrans" cxnId="{C6AEDE79-D675-4E8F-B889-10961F67231B}">
      <dgm:prSet/>
      <dgm:spPr/>
      <dgm:t>
        <a:bodyPr/>
        <a:lstStyle/>
        <a:p>
          <a:endParaRPr lang="fr-FR"/>
        </a:p>
      </dgm:t>
    </dgm:pt>
    <dgm:pt modelId="{97A33798-D747-422A-A56F-9D25D73BE56F}">
      <dgm:prSet phldrT="[Texte]"/>
      <dgm:spPr>
        <a:solidFill>
          <a:srgbClr val="E1001A"/>
        </a:solidFill>
      </dgm:spPr>
      <dgm:t>
        <a:bodyPr anchor="ctr"/>
        <a:lstStyle/>
        <a:p>
          <a:r>
            <a:rPr lang="fr-FR" sz="1300" dirty="0" smtClean="0"/>
            <a:t>Indépendance vis-à-vis des pouvoirs publics</a:t>
          </a:r>
          <a:endParaRPr lang="fr-FR" sz="1300" dirty="0"/>
        </a:p>
      </dgm:t>
    </dgm:pt>
    <dgm:pt modelId="{70ED5621-8AE5-4108-84AE-FAC891FC8A0E}" type="parTrans" cxnId="{989813FF-9B11-4A63-AFF5-BE953B274BB0}">
      <dgm:prSet/>
      <dgm:spPr/>
      <dgm:t>
        <a:bodyPr/>
        <a:lstStyle/>
        <a:p>
          <a:endParaRPr lang="fr-FR"/>
        </a:p>
      </dgm:t>
    </dgm:pt>
    <dgm:pt modelId="{5695C804-94AE-454F-B22E-1E37B1400DB6}" type="sibTrans" cxnId="{989813FF-9B11-4A63-AFF5-BE953B274BB0}">
      <dgm:prSet/>
      <dgm:spPr/>
      <dgm:t>
        <a:bodyPr/>
        <a:lstStyle/>
        <a:p>
          <a:endParaRPr lang="fr-FR"/>
        </a:p>
      </dgm:t>
    </dgm:pt>
    <dgm:pt modelId="{4AE5D34C-AC33-4E23-8732-FEB3019ED4E3}">
      <dgm:prSet phldrT="[Texte]"/>
      <dgm:spPr>
        <a:solidFill>
          <a:srgbClr val="009036"/>
        </a:solidFill>
      </dgm:spPr>
      <dgm:t>
        <a:bodyPr anchor="ctr"/>
        <a:lstStyle/>
        <a:p>
          <a:endParaRPr lang="fr-FR" sz="1500" dirty="0"/>
        </a:p>
      </dgm:t>
    </dgm:pt>
    <dgm:pt modelId="{60285BB1-2934-44B2-BD10-98BB1A1E91F3}" type="parTrans" cxnId="{81998709-C04F-42C1-92BA-A47228F2C3DB}">
      <dgm:prSet/>
      <dgm:spPr/>
      <dgm:t>
        <a:bodyPr/>
        <a:lstStyle/>
        <a:p>
          <a:endParaRPr lang="fr-FR"/>
        </a:p>
      </dgm:t>
    </dgm:pt>
    <dgm:pt modelId="{1836A9E5-BFF4-4A15-917B-09498BCE5790}" type="sibTrans" cxnId="{81998709-C04F-42C1-92BA-A47228F2C3DB}">
      <dgm:prSet/>
      <dgm:spPr/>
      <dgm:t>
        <a:bodyPr/>
        <a:lstStyle/>
        <a:p>
          <a:endParaRPr lang="fr-FR"/>
        </a:p>
      </dgm:t>
    </dgm:pt>
    <dgm:pt modelId="{CA9DFEFF-3822-4157-9C37-93C6B32C87DD}">
      <dgm:prSet phldrT="[Texte]" custT="1"/>
      <dgm:spPr>
        <a:solidFill>
          <a:srgbClr val="009036"/>
        </a:solidFill>
      </dgm:spPr>
      <dgm:t>
        <a:bodyPr anchor="ctr"/>
        <a:lstStyle/>
        <a:p>
          <a:r>
            <a:rPr lang="fr-FR" sz="1300" dirty="0" smtClean="0"/>
            <a:t>Rémunération limitée du capital</a:t>
          </a:r>
          <a:endParaRPr lang="fr-FR" sz="1300" dirty="0"/>
        </a:p>
      </dgm:t>
    </dgm:pt>
    <dgm:pt modelId="{FC690F6A-1B78-4F1A-B23F-F754A0B9FCE6}" type="parTrans" cxnId="{BB51F45C-4863-4F91-A0DB-5CCA45FFA661}">
      <dgm:prSet/>
      <dgm:spPr/>
      <dgm:t>
        <a:bodyPr/>
        <a:lstStyle/>
        <a:p>
          <a:endParaRPr lang="fr-FR"/>
        </a:p>
      </dgm:t>
    </dgm:pt>
    <dgm:pt modelId="{4C57AB16-2103-4EC1-8D05-8987E6B39D9B}" type="sibTrans" cxnId="{BB51F45C-4863-4F91-A0DB-5CCA45FFA661}">
      <dgm:prSet/>
      <dgm:spPr/>
      <dgm:t>
        <a:bodyPr/>
        <a:lstStyle/>
        <a:p>
          <a:endParaRPr lang="fr-FR"/>
        </a:p>
      </dgm:t>
    </dgm:pt>
    <dgm:pt modelId="{3C47DBAB-1789-4226-8ED3-4D2318126833}">
      <dgm:prSet phldrT="[Texte]" custT="1"/>
      <dgm:spPr>
        <a:solidFill>
          <a:srgbClr val="009036"/>
        </a:solidFill>
      </dgm:spPr>
      <dgm:t>
        <a:bodyPr anchor="ctr"/>
        <a:lstStyle/>
        <a:p>
          <a:r>
            <a:rPr lang="fr-FR" sz="1300" dirty="0" smtClean="0"/>
            <a:t>Encadrement de l’échelle des salaires</a:t>
          </a:r>
          <a:endParaRPr lang="fr-FR" sz="1300" dirty="0"/>
        </a:p>
      </dgm:t>
    </dgm:pt>
    <dgm:pt modelId="{9D29AF9E-B082-4111-A1B4-8A8DE4E668F9}" type="parTrans" cxnId="{390A4794-334E-4ADB-9E41-98FB383C38E4}">
      <dgm:prSet/>
      <dgm:spPr/>
      <dgm:t>
        <a:bodyPr/>
        <a:lstStyle/>
        <a:p>
          <a:endParaRPr lang="fr-FR"/>
        </a:p>
      </dgm:t>
    </dgm:pt>
    <dgm:pt modelId="{670D58DF-D070-4A7C-93D8-56AE1CAEC36D}" type="sibTrans" cxnId="{390A4794-334E-4ADB-9E41-98FB383C38E4}">
      <dgm:prSet/>
      <dgm:spPr/>
      <dgm:t>
        <a:bodyPr/>
        <a:lstStyle/>
        <a:p>
          <a:endParaRPr lang="fr-FR"/>
        </a:p>
      </dgm:t>
    </dgm:pt>
    <dgm:pt modelId="{91B6549A-7485-4129-AA6F-EA7446784459}">
      <dgm:prSet phldrT="[Texte]"/>
      <dgm:spPr>
        <a:solidFill>
          <a:srgbClr val="FFCC00"/>
        </a:solidFill>
      </dgm:spPr>
      <dgm:t>
        <a:bodyPr anchor="ctr"/>
        <a:lstStyle/>
        <a:p>
          <a:r>
            <a:rPr lang="fr-FR" sz="1300" dirty="0" smtClean="0"/>
            <a:t>A travers les publics touchés</a:t>
          </a:r>
          <a:endParaRPr lang="fr-FR" sz="1300" dirty="0"/>
        </a:p>
      </dgm:t>
    </dgm:pt>
    <dgm:pt modelId="{B098C66F-1301-4B55-9491-F2B958A04C6B}" type="parTrans" cxnId="{52C1841B-D3FE-4CDB-8D95-7DB2841F3949}">
      <dgm:prSet/>
      <dgm:spPr/>
      <dgm:t>
        <a:bodyPr/>
        <a:lstStyle/>
        <a:p>
          <a:endParaRPr lang="fr-FR"/>
        </a:p>
      </dgm:t>
    </dgm:pt>
    <dgm:pt modelId="{CB355E2C-4CF3-4366-A0CD-A0B8FA8E4482}" type="sibTrans" cxnId="{52C1841B-D3FE-4CDB-8D95-7DB2841F3949}">
      <dgm:prSet/>
      <dgm:spPr/>
      <dgm:t>
        <a:bodyPr/>
        <a:lstStyle/>
        <a:p>
          <a:endParaRPr lang="fr-FR"/>
        </a:p>
      </dgm:t>
    </dgm:pt>
    <dgm:pt modelId="{035C935E-6E86-46AE-8B62-634C8E1BFD53}">
      <dgm:prSet phldrT="[Texte]"/>
      <dgm:spPr>
        <a:solidFill>
          <a:srgbClr val="FFCC00"/>
        </a:solidFill>
      </dgm:spPr>
      <dgm:t>
        <a:bodyPr anchor="ctr"/>
        <a:lstStyle/>
        <a:p>
          <a:r>
            <a:rPr lang="fr-FR" sz="1300" dirty="0" smtClean="0"/>
            <a:t>A travers  </a:t>
          </a:r>
          <a:endParaRPr lang="fr-FR" sz="1300" dirty="0"/>
        </a:p>
      </dgm:t>
    </dgm:pt>
    <dgm:pt modelId="{3A0038F4-CC85-43FF-9E26-B65CEBE7A7B3}" type="parTrans" cxnId="{F9A7B43B-0CD1-439E-8835-ECA3686E02AB}">
      <dgm:prSet/>
      <dgm:spPr/>
      <dgm:t>
        <a:bodyPr/>
        <a:lstStyle/>
        <a:p>
          <a:endParaRPr lang="fr-FR"/>
        </a:p>
      </dgm:t>
    </dgm:pt>
    <dgm:pt modelId="{7FF293B5-0B8C-470D-B918-F72FBD5802CD}" type="sibTrans" cxnId="{F9A7B43B-0CD1-439E-8835-ECA3686E02AB}">
      <dgm:prSet/>
      <dgm:spPr/>
      <dgm:t>
        <a:bodyPr/>
        <a:lstStyle/>
        <a:p>
          <a:endParaRPr lang="fr-FR"/>
        </a:p>
      </dgm:t>
    </dgm:pt>
    <dgm:pt modelId="{5FB96CB8-2794-44D1-B784-4DAD5DF324C1}" type="pres">
      <dgm:prSet presAssocID="{AC2CCDC2-7FC6-480E-BEA4-8C96ED1015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029884-FD04-4977-898B-3F7806BD4C23}" type="pres">
      <dgm:prSet presAssocID="{B1599B6A-9034-4A87-ADA8-E8E60C4FE8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240145-95BB-4B3A-B6DA-3641B2F3F0BE}" type="pres">
      <dgm:prSet presAssocID="{8B8C0E87-32CE-4E0E-BF74-DF2E5F3BD894}" presName="sibTrans" presStyleCnt="0"/>
      <dgm:spPr/>
    </dgm:pt>
    <dgm:pt modelId="{50CD766F-EE8A-4EF7-A1CB-8CC74FB89B6D}" type="pres">
      <dgm:prSet presAssocID="{2EAA5579-95E0-4499-8DBD-AA63D84E63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2197AF-0356-408D-9F1E-1B2710CC4BCA}" type="pres">
      <dgm:prSet presAssocID="{E57684A6-6535-49AF-8651-1D156480B9EA}" presName="sibTrans" presStyleCnt="0"/>
      <dgm:spPr/>
    </dgm:pt>
    <dgm:pt modelId="{E44358D1-D508-4379-83DF-D9076B6DE47E}" type="pres">
      <dgm:prSet presAssocID="{683F65C0-F20F-4A5A-9896-95FDFFDDE6FB}" presName="node" presStyleLbl="node1" presStyleIdx="2" presStyleCnt="4" custLinFactNeighborX="17395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31F22-8FA7-47B5-95F3-B060D1CB1BA6}" type="pres">
      <dgm:prSet presAssocID="{7ECEB002-7294-48EC-8744-E264886FBCE0}" presName="sibTrans" presStyleCnt="0"/>
      <dgm:spPr/>
    </dgm:pt>
    <dgm:pt modelId="{CA1F8543-87DA-4A8D-9721-D790E0E73275}" type="pres">
      <dgm:prSet presAssocID="{ABC66549-2645-477D-AE3D-C570A8EE87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6DFC57-A9DD-4FB2-BB49-0C7FA3446CE2}" srcId="{AC2CCDC2-7FC6-480E-BEA4-8C96ED1015FD}" destId="{683F65C0-F20F-4A5A-9896-95FDFFDDE6FB}" srcOrd="2" destOrd="0" parTransId="{A9449CF9-5DAC-4F6D-A857-48669F068CD1}" sibTransId="{7ECEB002-7294-48EC-8744-E264886FBCE0}"/>
    <dgm:cxn modelId="{EAC53776-FA64-4B5E-83B9-8D9C41DDF9EE}" type="presOf" srcId="{D7BC3F67-805A-44AF-A205-82B1E9EAC4B5}" destId="{AF029884-FD04-4977-898B-3F7806BD4C23}" srcOrd="0" destOrd="2" presId="urn:microsoft.com/office/officeart/2005/8/layout/hList6"/>
    <dgm:cxn modelId="{521184DF-F66D-4444-8EEF-BDE92C250AFB}" type="presOf" srcId="{3C47DBAB-1789-4226-8ED3-4D2318126833}" destId="{E44358D1-D508-4379-83DF-D9076B6DE47E}" srcOrd="0" destOrd="3" presId="urn:microsoft.com/office/officeart/2005/8/layout/hList6"/>
    <dgm:cxn modelId="{998D081A-DD42-4145-A668-DB05795B7D09}" type="presOf" srcId="{CA9DFEFF-3822-4157-9C37-93C6B32C87DD}" destId="{E44358D1-D508-4379-83DF-D9076B6DE47E}" srcOrd="0" destOrd="2" presId="urn:microsoft.com/office/officeart/2005/8/layout/hList6"/>
    <dgm:cxn modelId="{BB51F45C-4863-4F91-A0DB-5CCA45FFA661}" srcId="{683F65C0-F20F-4A5A-9896-95FDFFDDE6FB}" destId="{CA9DFEFF-3822-4157-9C37-93C6B32C87DD}" srcOrd="1" destOrd="0" parTransId="{FC690F6A-1B78-4F1A-B23F-F754A0B9FCE6}" sibTransId="{4C57AB16-2103-4EC1-8D05-8987E6B39D9B}"/>
    <dgm:cxn modelId="{B9651F31-FB2B-4CA0-A926-92BEB38EFC6D}" type="presOf" srcId="{30D64387-4712-4899-B21B-66809080F376}" destId="{50CD766F-EE8A-4EF7-A1CB-8CC74FB89B6D}" srcOrd="0" destOrd="1" presId="urn:microsoft.com/office/officeart/2005/8/layout/hList6"/>
    <dgm:cxn modelId="{C74D7E2D-9B5F-48AA-BECB-463C3D6242D2}" srcId="{B1599B6A-9034-4A87-ADA8-E8E60C4FE85C}" destId="{D7BC3F67-805A-44AF-A205-82B1E9EAC4B5}" srcOrd="1" destOrd="0" parTransId="{86315523-B39D-4C32-8D8D-CCF3399AA01D}" sibTransId="{4B2551F3-8864-4942-9021-69A595C2C9D7}"/>
    <dgm:cxn modelId="{08822222-E513-4612-9A02-313A188912D2}" type="presOf" srcId="{2EAA5579-95E0-4499-8DBD-AA63D84E6382}" destId="{50CD766F-EE8A-4EF7-A1CB-8CC74FB89B6D}" srcOrd="0" destOrd="0" presId="urn:microsoft.com/office/officeart/2005/8/layout/hList6"/>
    <dgm:cxn modelId="{2CE173B1-7BDF-4BB0-851C-7B493367CFAC}" type="presOf" srcId="{AC2CCDC2-7FC6-480E-BEA4-8C96ED1015FD}" destId="{5FB96CB8-2794-44D1-B784-4DAD5DF324C1}" srcOrd="0" destOrd="0" presId="urn:microsoft.com/office/officeart/2005/8/layout/hList6"/>
    <dgm:cxn modelId="{5E8E6382-027C-4181-B3A3-9932E623A60F}" type="presOf" srcId="{C0DDADCD-8AEA-4204-8149-F4277DDB2FA2}" destId="{E44358D1-D508-4379-83DF-D9076B6DE47E}" srcOrd="0" destOrd="1" presId="urn:microsoft.com/office/officeart/2005/8/layout/hList6"/>
    <dgm:cxn modelId="{DC48119B-9F43-4253-BBCB-6BB392BF3429}" type="presOf" srcId="{97A33798-D747-422A-A56F-9D25D73BE56F}" destId="{AF029884-FD04-4977-898B-3F7806BD4C23}" srcOrd="0" destOrd="4" presId="urn:microsoft.com/office/officeart/2005/8/layout/hList6"/>
    <dgm:cxn modelId="{D1046ED7-31D7-4FFD-A549-DFEF90877A4E}" type="presOf" srcId="{4AE5D34C-AC33-4E23-8732-FEB3019ED4E3}" destId="{E44358D1-D508-4379-83DF-D9076B6DE47E}" srcOrd="0" destOrd="4" presId="urn:microsoft.com/office/officeart/2005/8/layout/hList6"/>
    <dgm:cxn modelId="{464EF905-4E8A-412E-B82F-F491E5FC2F8F}" type="presOf" srcId="{ABC66549-2645-477D-AE3D-C570A8EE8785}" destId="{CA1F8543-87DA-4A8D-9721-D790E0E73275}" srcOrd="0" destOrd="0" presId="urn:microsoft.com/office/officeart/2005/8/layout/hList6"/>
    <dgm:cxn modelId="{9E7A71E9-047F-4DF6-922C-4DE313A3236C}" srcId="{B1599B6A-9034-4A87-ADA8-E8E60C4FE85C}" destId="{595724AD-DAAE-4D22-AE82-337AEB0D2AA8}" srcOrd="0" destOrd="0" parTransId="{DBD46A58-62AD-424E-A0DA-E851ACA8FF50}" sibTransId="{B8E4E8B0-8212-4F52-8F37-FFE246F80DC7}"/>
    <dgm:cxn modelId="{0850C5AC-FAC5-4ED2-8F2D-6F17D5871519}" srcId="{683F65C0-F20F-4A5A-9896-95FDFFDDE6FB}" destId="{C0DDADCD-8AEA-4204-8149-F4277DDB2FA2}" srcOrd="0" destOrd="0" parTransId="{3737BE79-5D9E-48FD-AF3C-B7D7903ED17C}" sibTransId="{86138F18-9E1D-42A5-9FAD-7F514A6B6841}"/>
    <dgm:cxn modelId="{CAE0CC69-A7A5-4EB3-B43F-BCDE0E02DF5D}" srcId="{2EAA5579-95E0-4499-8DBD-AA63D84E6382}" destId="{30D64387-4712-4899-B21B-66809080F376}" srcOrd="0" destOrd="0" parTransId="{D6A0D166-5878-4143-9532-836069721E74}" sibTransId="{7FE99ECE-1292-44E5-B6E3-29D796079777}"/>
    <dgm:cxn modelId="{EA728613-D9AC-4573-A5AE-57963D6EB8E8}" type="presOf" srcId="{5915F4A8-500F-4942-91D7-2D91C54DCC5D}" destId="{AF029884-FD04-4977-898B-3F7806BD4C23}" srcOrd="0" destOrd="3" presId="urn:microsoft.com/office/officeart/2005/8/layout/hList6"/>
    <dgm:cxn modelId="{A1F26C2E-7764-44F5-B8B6-E6316480D171}" type="presOf" srcId="{035C935E-6E86-46AE-8B62-634C8E1BFD53}" destId="{50CD766F-EE8A-4EF7-A1CB-8CC74FB89B6D}" srcOrd="0" destOrd="3" presId="urn:microsoft.com/office/officeart/2005/8/layout/hList6"/>
    <dgm:cxn modelId="{8BCA808C-626E-49C2-8CF8-85D90306C4BC}" type="presOf" srcId="{595724AD-DAAE-4D22-AE82-337AEB0D2AA8}" destId="{AF029884-FD04-4977-898B-3F7806BD4C23}" srcOrd="0" destOrd="1" presId="urn:microsoft.com/office/officeart/2005/8/layout/hList6"/>
    <dgm:cxn modelId="{390A4794-334E-4ADB-9E41-98FB383C38E4}" srcId="{683F65C0-F20F-4A5A-9896-95FDFFDDE6FB}" destId="{3C47DBAB-1789-4226-8ED3-4D2318126833}" srcOrd="2" destOrd="0" parTransId="{9D29AF9E-B082-4111-A1B4-8A8DE4E668F9}" sibTransId="{670D58DF-D070-4A7C-93D8-56AE1CAEC36D}"/>
    <dgm:cxn modelId="{52C1841B-D3FE-4CDB-8D95-7DB2841F3949}" srcId="{2EAA5579-95E0-4499-8DBD-AA63D84E6382}" destId="{91B6549A-7485-4129-AA6F-EA7446784459}" srcOrd="1" destOrd="0" parTransId="{B098C66F-1301-4B55-9491-F2B958A04C6B}" sibTransId="{CB355E2C-4CF3-4366-A0CD-A0B8FA8E4482}"/>
    <dgm:cxn modelId="{8D645297-857E-4BB9-B98B-F123D4823144}" type="presOf" srcId="{683F65C0-F20F-4A5A-9896-95FDFFDDE6FB}" destId="{E44358D1-D508-4379-83DF-D9076B6DE47E}" srcOrd="0" destOrd="0" presId="urn:microsoft.com/office/officeart/2005/8/layout/hList6"/>
    <dgm:cxn modelId="{F0FF1F3D-F671-4150-9613-0F4767EB9F0D}" type="presOf" srcId="{B1599B6A-9034-4A87-ADA8-E8E60C4FE85C}" destId="{AF029884-FD04-4977-898B-3F7806BD4C23}" srcOrd="0" destOrd="0" presId="urn:microsoft.com/office/officeart/2005/8/layout/hList6"/>
    <dgm:cxn modelId="{81998709-C04F-42C1-92BA-A47228F2C3DB}" srcId="{683F65C0-F20F-4A5A-9896-95FDFFDDE6FB}" destId="{4AE5D34C-AC33-4E23-8732-FEB3019ED4E3}" srcOrd="3" destOrd="0" parTransId="{60285BB1-2934-44B2-BD10-98BB1A1E91F3}" sibTransId="{1836A9E5-BFF4-4A15-917B-09498BCE5790}"/>
    <dgm:cxn modelId="{A721AB0D-4721-4F9B-8DDC-FB5D3E20B4E1}" type="presOf" srcId="{91B6549A-7485-4129-AA6F-EA7446784459}" destId="{50CD766F-EE8A-4EF7-A1CB-8CC74FB89B6D}" srcOrd="0" destOrd="2" presId="urn:microsoft.com/office/officeart/2005/8/layout/hList6"/>
    <dgm:cxn modelId="{C6AEDE79-D675-4E8F-B889-10961F67231B}" srcId="{B1599B6A-9034-4A87-ADA8-E8E60C4FE85C}" destId="{5915F4A8-500F-4942-91D7-2D91C54DCC5D}" srcOrd="2" destOrd="0" parTransId="{E1FBD513-DD57-45A8-A2F7-776F38EAE6DE}" sibTransId="{E9D55371-5E3A-45A7-BEB6-321B885F1571}"/>
    <dgm:cxn modelId="{F9A7B43B-0CD1-439E-8835-ECA3686E02AB}" srcId="{2EAA5579-95E0-4499-8DBD-AA63D84E6382}" destId="{035C935E-6E86-46AE-8B62-634C8E1BFD53}" srcOrd="2" destOrd="0" parTransId="{3A0038F4-CC85-43FF-9E26-B65CEBE7A7B3}" sibTransId="{7FF293B5-0B8C-470D-B918-F72FBD5802CD}"/>
    <dgm:cxn modelId="{408EF3D8-F7E4-4E85-81AC-D521F46B3308}" srcId="{AC2CCDC2-7FC6-480E-BEA4-8C96ED1015FD}" destId="{2EAA5579-95E0-4499-8DBD-AA63D84E6382}" srcOrd="1" destOrd="0" parTransId="{96008A71-1A9D-428C-8AE4-2F15A5E2CF6C}" sibTransId="{E57684A6-6535-49AF-8651-1D156480B9EA}"/>
    <dgm:cxn modelId="{989813FF-9B11-4A63-AFF5-BE953B274BB0}" srcId="{B1599B6A-9034-4A87-ADA8-E8E60C4FE85C}" destId="{97A33798-D747-422A-A56F-9D25D73BE56F}" srcOrd="3" destOrd="0" parTransId="{70ED5621-8AE5-4108-84AE-FAC891FC8A0E}" sibTransId="{5695C804-94AE-454F-B22E-1E37B1400DB6}"/>
    <dgm:cxn modelId="{0BDC4E29-0742-4B9D-96EA-5709C4812F32}" srcId="{AC2CCDC2-7FC6-480E-BEA4-8C96ED1015FD}" destId="{ABC66549-2645-477D-AE3D-C570A8EE8785}" srcOrd="3" destOrd="0" parTransId="{17398F45-F2E1-45CB-A6F4-BE370E137F60}" sibTransId="{F45E596F-5D4F-48B3-968A-48844F7540F3}"/>
    <dgm:cxn modelId="{0E937563-0C33-4E19-B224-FD67F5CCD7F5}" srcId="{AC2CCDC2-7FC6-480E-BEA4-8C96ED1015FD}" destId="{B1599B6A-9034-4A87-ADA8-E8E60C4FE85C}" srcOrd="0" destOrd="0" parTransId="{456C6918-4B9E-4178-92EF-CCFEEE438316}" sibTransId="{8B8C0E87-32CE-4E0E-BF74-DF2E5F3BD894}"/>
    <dgm:cxn modelId="{87682BA0-1DDE-4976-BD70-D9C740613217}" type="presParOf" srcId="{5FB96CB8-2794-44D1-B784-4DAD5DF324C1}" destId="{AF029884-FD04-4977-898B-3F7806BD4C23}" srcOrd="0" destOrd="0" presId="urn:microsoft.com/office/officeart/2005/8/layout/hList6"/>
    <dgm:cxn modelId="{4A3C6500-6761-4BCA-B4DD-E64EBBF2E848}" type="presParOf" srcId="{5FB96CB8-2794-44D1-B784-4DAD5DF324C1}" destId="{42240145-95BB-4B3A-B6DA-3641B2F3F0BE}" srcOrd="1" destOrd="0" presId="urn:microsoft.com/office/officeart/2005/8/layout/hList6"/>
    <dgm:cxn modelId="{FF62515B-AB5E-42BE-A53C-2371194E1F5A}" type="presParOf" srcId="{5FB96CB8-2794-44D1-B784-4DAD5DF324C1}" destId="{50CD766F-EE8A-4EF7-A1CB-8CC74FB89B6D}" srcOrd="2" destOrd="0" presId="urn:microsoft.com/office/officeart/2005/8/layout/hList6"/>
    <dgm:cxn modelId="{69F0AF0B-DECB-4DD8-B328-5E97FAC28AEB}" type="presParOf" srcId="{5FB96CB8-2794-44D1-B784-4DAD5DF324C1}" destId="{E12197AF-0356-408D-9F1E-1B2710CC4BCA}" srcOrd="3" destOrd="0" presId="urn:microsoft.com/office/officeart/2005/8/layout/hList6"/>
    <dgm:cxn modelId="{6E4F3FE5-9699-49EF-9585-F40C14E136D4}" type="presParOf" srcId="{5FB96CB8-2794-44D1-B784-4DAD5DF324C1}" destId="{E44358D1-D508-4379-83DF-D9076B6DE47E}" srcOrd="4" destOrd="0" presId="urn:microsoft.com/office/officeart/2005/8/layout/hList6"/>
    <dgm:cxn modelId="{E72BC992-649D-4A67-942B-D7DF1A62CB88}" type="presParOf" srcId="{5FB96CB8-2794-44D1-B784-4DAD5DF324C1}" destId="{48631F22-8FA7-47B5-95F3-B060D1CB1BA6}" srcOrd="5" destOrd="0" presId="urn:microsoft.com/office/officeart/2005/8/layout/hList6"/>
    <dgm:cxn modelId="{A6728632-96A3-4701-BEC8-6A91A2112674}" type="presParOf" srcId="{5FB96CB8-2794-44D1-B784-4DAD5DF324C1}" destId="{CA1F8543-87DA-4A8D-9721-D790E0E7327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029884-FD04-4977-898B-3F7806BD4C23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solidFill>
          <a:srgbClr val="E10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Un projet économique viable </a:t>
          </a:r>
          <a:endParaRPr lang="fr-FR" sz="24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Prise de risque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Production de biens et de services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Créations de richesses et d’emploi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Indépendance vis-à-vis des pouvoirs publics</a:t>
          </a:r>
          <a:endParaRPr lang="fr-FR" sz="1300" kern="1200" dirty="0"/>
        </a:p>
      </dsp:txBody>
      <dsp:txXfrm rot="16200000">
        <a:off x="-1287549" y="1289533"/>
        <a:ext cx="4525963" cy="1946895"/>
      </dsp:txXfrm>
    </dsp:sp>
    <dsp:sp modelId="{50CD766F-EE8A-4EF7-A1CB-8CC74FB89B6D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Une finalité sociale et/ou </a:t>
          </a:r>
          <a:r>
            <a:rPr lang="fr-FR" sz="2400" b="1" kern="1200" dirty="0" err="1" smtClean="0"/>
            <a:t>environnem-entale</a:t>
          </a:r>
          <a:endParaRPr lang="fr-FR" sz="24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À travers les publics embauchés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 travers les publics touchés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 travers  </a:t>
          </a:r>
          <a:endParaRPr lang="fr-FR" sz="1300" kern="1200" dirty="0"/>
        </a:p>
      </dsp:txBody>
      <dsp:txXfrm rot="16200000">
        <a:off x="805362" y="1289533"/>
        <a:ext cx="4525963" cy="1946895"/>
      </dsp:txXfrm>
    </dsp:sp>
    <dsp:sp modelId="{E44358D1-D508-4379-83DF-D9076B6DE47E}">
      <dsp:nvSpPr>
        <dsp:cNvPr id="0" name=""/>
        <dsp:cNvSpPr/>
      </dsp:nvSpPr>
      <dsp:spPr>
        <a:xfrm rot="16200000">
          <a:off x="2923674" y="1289533"/>
          <a:ext cx="4525963" cy="1946895"/>
        </a:xfrm>
        <a:prstGeom prst="flowChartManualOperation">
          <a:avLst/>
        </a:prstGeom>
        <a:solidFill>
          <a:srgbClr val="0090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Une lucrativité encadrée</a:t>
          </a:r>
          <a:endParaRPr lang="fr-FR" sz="24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Excédents au service des individus et du projet social/environ.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Rémunération limitée du capital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Encadrement de l’échelle des salaires</a:t>
          </a:r>
          <a:endParaRPr lang="fr-FR" sz="13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 rot="16200000">
        <a:off x="2923674" y="1289533"/>
        <a:ext cx="4525963" cy="1946895"/>
      </dsp:txXfrm>
    </dsp:sp>
    <dsp:sp modelId="{CA1F8543-87DA-4A8D-9721-D790E0E73275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solidFill>
          <a:srgbClr val="009E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Une gouvernance participative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16200000">
        <a:off x="4991186" y="1289533"/>
        <a:ext cx="4525963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07CD-9E3B-CA4E-85B3-677DBCE27980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BB0CD-F503-B64C-B5D5-44C747E6B3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459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59FD4-FE44-F84A-B747-828506FBA80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66A9-D21D-3640-85D4-7D96741E61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602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mouvement mondiale + illustration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1362" cy="34131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3963" cy="41100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6" tIns="46917" rIns="92216" bIns="46917"/>
          <a:lstStyle/>
          <a:p>
            <a:pPr defTabSz="749300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2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131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mouvement mondiale + illustration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Céline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FA28AE-7F4E-40C8-9A52-A427EC47E1E0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mouvement mondiale + illustration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mouvement mondiale + illustration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48A2EA-8789-4C78-80E9-7AA012B0851B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Inserer</a:t>
            </a:r>
            <a:r>
              <a:rPr lang="fr-FR" baseline="0" dirty="0" smtClean="0"/>
              <a:t> 2 ex d’</a:t>
            </a:r>
            <a:r>
              <a:rPr lang="fr-FR" baseline="0" dirty="0" err="1" smtClean="0"/>
              <a:t>ent</a:t>
            </a:r>
            <a:r>
              <a:rPr lang="fr-FR" baseline="0" dirty="0" smtClean="0"/>
              <a:t> soc 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Jacques) + </a:t>
            </a:r>
            <a:r>
              <a:rPr lang="fr-FR" baseline="0" dirty="0" err="1" smtClean="0"/>
              <a:t>illus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66A9-D21D-3640-85D4-7D96741E617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Céline</a:t>
            </a: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507DB7-0A69-49A0-A6F3-D68CDC41C28E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BE1D10-DCDD-4875-B0B7-750CFE98DD80}" type="slidenum">
              <a:rPr lang="fr-FR" altLang="fr-FR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34" tIns="44767" rIns="89534" bIns="44767" numCol="1" anchor="t" anchorCtr="0" compatLnSpc="1">
            <a:prstTxWarp prst="textNoShape">
              <a:avLst/>
            </a:prstTxWarp>
          </a:bodyPr>
          <a:lstStyle/>
          <a:p>
            <a:pPr marL="347663" lvl="1" indent="-171450">
              <a:lnSpc>
                <a:spcPct val="105000"/>
              </a:lnSpc>
              <a:spcBef>
                <a:spcPct val="20000"/>
              </a:spcBef>
              <a:buClr>
                <a:srgbClr val="F99D1C"/>
              </a:buClr>
            </a:pPr>
            <a:r>
              <a:rPr lang="fr-FR" altLang="fr-FR" smtClean="0"/>
              <a:t>Toutes les deux </a:t>
            </a:r>
          </a:p>
        </p:txBody>
      </p:sp>
      <p:sp>
        <p:nvSpPr>
          <p:cNvPr id="41989" name="Espace réservé du pied de page 3"/>
          <p:cNvSpPr txBox="1">
            <a:spLocks noGrp="1"/>
          </p:cNvSpPr>
          <p:nvPr/>
        </p:nvSpPr>
        <p:spPr bwMode="auto">
          <a:xfrm>
            <a:off x="0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4" tIns="44767" rIns="89534" bIns="4476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>
                <a:latin typeface="Source Sans Pro" pitchFamily="34" charset="0"/>
              </a:rPr>
              <a:t>Copyright H. Sibille - Avise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Nathalie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93D489-3FB0-4086-AE0D-DABCCDCCA60B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0265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3206"/>
            <a:ext cx="8229600" cy="532263"/>
          </a:xfrm>
          <a:prstGeom prst="rect">
            <a:avLst/>
          </a:prstGeom>
        </p:spPr>
        <p:txBody>
          <a:bodyPr/>
          <a:lstStyle>
            <a:lvl1pPr algn="l">
              <a:defRPr sz="3200" i="1">
                <a:latin typeface="Lato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6862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9957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7797"/>
            <a:ext cx="8229600" cy="504968"/>
          </a:xfrm>
          <a:prstGeom prst="rect">
            <a:avLst/>
          </a:prstGeom>
        </p:spPr>
        <p:txBody>
          <a:bodyPr/>
          <a:lstStyle>
            <a:lvl1pPr algn="l">
              <a:defRPr sz="3200" i="1">
                <a:latin typeface="Lato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064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3206"/>
            <a:ext cx="8229600" cy="532263"/>
          </a:xfrm>
          <a:prstGeom prst="rect">
            <a:avLst/>
          </a:prstGeom>
        </p:spPr>
        <p:txBody>
          <a:bodyPr/>
          <a:lstStyle>
            <a:lvl1pPr algn="l">
              <a:defRPr sz="3200" i="1">
                <a:latin typeface="Lato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229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051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565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FontTx/>
              <a:buBlip>
                <a:blip r:embed="rId2"/>
              </a:buBlip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572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8449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0739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DBDE3-CE86-D242-9EF7-76337EB29BDA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EE6A8-10F3-3441-B1B1-404576995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3492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ie_sans-fond-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0" y="1196975"/>
            <a:ext cx="9180513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971600" y="3429000"/>
            <a:ext cx="7200000" cy="2304256"/>
          </a:xfrm>
        </p:spPr>
        <p:txBody>
          <a:bodyPr/>
          <a:lstStyle>
            <a:lvl1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2000" b="1">
                <a:solidFill>
                  <a:schemeClr val="tx1"/>
                </a:solidFill>
              </a:defRPr>
            </a:lvl1pPr>
            <a:lvl2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sz="1800" b="1">
                <a:solidFill>
                  <a:schemeClr val="tx2"/>
                </a:solidFill>
              </a:defRPr>
            </a:lvl2pPr>
            <a:lvl3pPr marL="542925" indent="-276225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−"/>
              <a:tabLst>
                <a:tab pos="542925" algn="l"/>
              </a:tabLst>
              <a:defRPr sz="16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62075" y="914797"/>
            <a:ext cx="72000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91229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56730"/>
            <a:ext cx="7772400" cy="11145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3F6EA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0" y="1001355"/>
            <a:ext cx="9144000" cy="126952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="1">
                <a:solidFill>
                  <a:srgbClr val="32BB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7351713" y="6356350"/>
            <a:ext cx="938212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DBB46545-726C-4136-B810-9321F86B1EAC}" type="datetime1">
              <a:rPr lang="fr-FR"/>
              <a:pPr>
                <a:defRPr/>
              </a:pPr>
              <a:t>13/01/2017</a:t>
            </a:fld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7996238" y="6356350"/>
            <a:ext cx="4191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FE23B58-E5B8-4AC4-BAB3-C84EC21C26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92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E582-65E1-4585-8EFD-285EA631F916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36CB-68D8-4787-86D6-06266AABFA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masque ppt visuel côté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6312547" y="0"/>
            <a:ext cx="283145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 descr="fleur petite-07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1" y="224115"/>
            <a:ext cx="9144000" cy="1412784"/>
          </a:xfrm>
          <a:prstGeom prst="rect">
            <a:avLst/>
          </a:prstGeom>
        </p:spPr>
      </p:pic>
      <p:pic>
        <p:nvPicPr>
          <p:cNvPr id="10" name="Image 9" descr="fleur grande-08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" y="3672865"/>
            <a:ext cx="9144000" cy="2467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85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55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5666" y="1970984"/>
            <a:ext cx="8229600" cy="515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dirty="0" smtClean="0">
                <a:latin typeface="Lato Regular"/>
                <a:cs typeface="Lato Regular"/>
              </a:rPr>
              <a:t>L’entreprise sociale en France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1389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852487" y="398013"/>
            <a:ext cx="7326313" cy="8572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cap="none" dirty="0" smtClean="0">
                <a:latin typeface="+mn-lt"/>
                <a:ea typeface="+mn-ea"/>
                <a:cs typeface="+mn-cs"/>
              </a:rPr>
              <a:t>Une diversité de tailles et de statuts </a:t>
            </a:r>
            <a:endParaRPr lang="fr-FR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t="18678" r="4356" b="16724"/>
          <a:stretch>
            <a:fillRect/>
          </a:stretch>
        </p:blipFill>
        <p:spPr bwMode="auto">
          <a:xfrm>
            <a:off x="704849" y="1450285"/>
            <a:ext cx="76215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8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222" y="571500"/>
            <a:ext cx="8229600" cy="515938"/>
          </a:xfrm>
        </p:spPr>
        <p:txBody>
          <a:bodyPr/>
          <a:lstStyle/>
          <a:p>
            <a:pPr algn="l"/>
            <a:r>
              <a:rPr lang="fr-FR" sz="2400" b="1" i="1" dirty="0" smtClean="0">
                <a:latin typeface="Lato Regular"/>
                <a:cs typeface="Lato Regular"/>
              </a:rPr>
              <a:t>Les entreprises sociales </a:t>
            </a:r>
            <a:r>
              <a:rPr lang="fr-FR" sz="2400" b="1" dirty="0" smtClean="0">
                <a:cs typeface="Lato Regular"/>
              </a:rPr>
              <a:t>– une source d’innovations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Une source d’innovation permanentes :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les entreprises sociales innovent pour toujours mieux répondre aux besoins sociaux et environnementaux qui s’accroissent.</a:t>
            </a:r>
          </a:p>
          <a:p>
            <a:pPr algn="just">
              <a:lnSpc>
                <a:spcPct val="120000"/>
              </a:lnSpc>
              <a:buNone/>
            </a:pPr>
            <a:endParaRPr lang="fr-FR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None/>
            </a:pPr>
            <a:r>
              <a:rPr lang="fr-FR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				</a:t>
            </a:r>
            <a:r>
              <a:rPr lang="fr-FR" sz="2900" dirty="0" smtClean="0">
                <a:latin typeface="+mn-lt"/>
              </a:rPr>
              <a:t>Par exemple, parce que l’accès à la mobilité est facteur 						d’insertion</a:t>
            </a:r>
            <a:r>
              <a:rPr lang="fr-FR" sz="2900" b="1" dirty="0" smtClean="0">
                <a:latin typeface="+mn-lt"/>
              </a:rPr>
              <a:t>, </a:t>
            </a:r>
            <a:r>
              <a:rPr lang="fr-FR" sz="2900" dirty="0" smtClean="0">
                <a:latin typeface="+mn-lt"/>
              </a:rPr>
              <a:t>identifié comme l’un des principaux freins de retour 				et de maintien à l’emploi, l’entreprise sociale </a:t>
            </a:r>
            <a:r>
              <a:rPr lang="fr-FR" sz="2900" b="1" i="1" dirty="0" smtClean="0">
                <a:latin typeface="+mn-lt"/>
              </a:rPr>
              <a:t>Wimoov </a:t>
            </a:r>
            <a:r>
              <a:rPr lang="fr-FR" sz="2900" dirty="0" smtClean="0">
                <a:latin typeface="+mn-lt"/>
              </a:rPr>
              <a:t>collabore 				avec Renault pour enrichir son dispositif en proposant des tarifs 				de réparation automobiles de qualité aux personnes à faibles 					revenus dans les garages volontaires de la marque. </a:t>
            </a:r>
          </a:p>
          <a:p>
            <a:pPr algn="just">
              <a:buNone/>
            </a:pPr>
            <a:r>
              <a:rPr lang="fr-FR" dirty="0" smtClean="0">
                <a:latin typeface="+mn-lt"/>
              </a:rPr>
              <a:t> </a:t>
            </a:r>
          </a:p>
          <a:p>
            <a:pPr algn="just">
              <a:buNone/>
            </a:pPr>
            <a:r>
              <a:rPr lang="fr-FR" dirty="0" smtClean="0">
                <a:latin typeface="+mn-lt"/>
                <a:sym typeface="Wingdings" pitchFamily="2" charset="2"/>
              </a:rPr>
              <a:t>				</a:t>
            </a:r>
            <a:r>
              <a:rPr lang="fr-FR" sz="2900" b="1" i="1" dirty="0" smtClean="0">
                <a:latin typeface="+mn-lt"/>
              </a:rPr>
              <a:t>Emmaüs </a:t>
            </a:r>
            <a:r>
              <a:rPr lang="fr-FR" sz="2900" b="1" i="1" dirty="0" err="1" smtClean="0">
                <a:latin typeface="+mn-lt"/>
              </a:rPr>
              <a:t>Connect</a:t>
            </a:r>
            <a:r>
              <a:rPr lang="fr-FR" sz="2900" dirty="0" smtClean="0">
                <a:latin typeface="+mn-lt"/>
              </a:rPr>
              <a:t>, s’est associé avec SFR et les acteurs de l’action 				sociale à Paris pour concevoir </a:t>
            </a:r>
            <a:r>
              <a:rPr lang="fr-FR" sz="2900" i="1" dirty="0" smtClean="0">
                <a:latin typeface="+mn-lt"/>
              </a:rPr>
              <a:t>Connexions Solidaires</a:t>
            </a:r>
            <a:r>
              <a:rPr lang="fr-FR" sz="2900" dirty="0" smtClean="0">
                <a:latin typeface="+mn-lt"/>
              </a:rPr>
              <a:t>. Un programme 				innovant, qui apporte des solutions à un problème crucial et peu traité : 			l’accès durable aux télécommunications pour les populations éloignées 			de l’emploi, facteur d’insertion sociale et professionnelle. </a:t>
            </a:r>
          </a:p>
          <a:p>
            <a:pPr>
              <a:lnSpc>
                <a:spcPct val="120000"/>
              </a:lnSpc>
            </a:pPr>
            <a:endParaRPr 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fr-FR" dirty="0"/>
          </a:p>
        </p:txBody>
      </p:sp>
      <p:pic>
        <p:nvPicPr>
          <p:cNvPr id="4" name="Image 3" descr="EmmausConnect_Logo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54525"/>
            <a:ext cx="1428750" cy="1428750"/>
          </a:xfrm>
          <a:prstGeom prst="rect">
            <a:avLst/>
          </a:prstGeom>
        </p:spPr>
      </p:pic>
      <p:pic>
        <p:nvPicPr>
          <p:cNvPr id="5" name="Image 4" descr="IOo2Ly4Q_400x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4" y="2799471"/>
            <a:ext cx="1223888" cy="1223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3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i="1" dirty="0">
                <a:latin typeface="Lato Regular"/>
                <a:cs typeface="Lato Regular"/>
              </a:rPr>
              <a:t>Des modèles divers, un seul objectif : l’efficacité économique au service de l’intérêt général</a:t>
            </a:r>
            <a:endParaRPr lang="fr-FR" sz="2800" dirty="0">
              <a:latin typeface="Lato Regular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 rot="10800000" flipV="1">
            <a:off x="31332" y="4270162"/>
            <a:ext cx="315463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>
                    <a:alpha val="49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66"/>
                </a:solidFill>
                <a:miter lim="800000"/>
                <a:headEnd type="none" w="sm" len="sm"/>
                <a:tailEnd type="none" w="med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000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 smtClean="0">
                <a:latin typeface="Calibri" pitchFamily="34" charset="0"/>
              </a:rPr>
              <a:t>9 </a:t>
            </a:r>
            <a:r>
              <a:rPr lang="fr-FR" altLang="fr-FR" sz="1600" b="1" dirty="0">
                <a:latin typeface="Calibri" pitchFamily="34" charset="0"/>
              </a:rPr>
              <a:t>million de CA  </a:t>
            </a:r>
            <a:r>
              <a:rPr lang="fr-FR" altLang="fr-FR" sz="1600" dirty="0">
                <a:latin typeface="Calibri" pitchFamily="34" charset="0"/>
              </a:rPr>
              <a:t>/ </a:t>
            </a:r>
            <a:r>
              <a:rPr lang="fr-FR" altLang="fr-FR" sz="1600" b="1" dirty="0">
                <a:latin typeface="Calibri" pitchFamily="34" charset="0"/>
              </a:rPr>
              <a:t>310 salariés ETP </a:t>
            </a:r>
            <a:r>
              <a:rPr lang="fr-FR" altLang="fr-FR" sz="1600" dirty="0">
                <a:latin typeface="Calibri" pitchFamily="34" charset="0"/>
              </a:rPr>
              <a:t>/ 900 salariés en insertion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Secteurs d’activités variés </a:t>
            </a:r>
            <a:r>
              <a:rPr lang="fr-FR" altLang="fr-FR" sz="1600" dirty="0">
                <a:latin typeface="Calibri" pitchFamily="34" charset="0"/>
              </a:rPr>
              <a:t>: sous-traitance industrielle, service à la personne, artisanat…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SAS </a:t>
            </a:r>
            <a:r>
              <a:rPr lang="fr-FR" altLang="fr-FR" sz="1600" dirty="0">
                <a:latin typeface="Calibri" pitchFamily="34" charset="0"/>
              </a:rPr>
              <a:t>dont les 101 actions sont composées de 101 associations, entreprises locales et particuliers selon le principe 1 homme = 1 voix.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 smtClean="0">
                <a:latin typeface="Calibri" pitchFamily="34" charset="0"/>
              </a:rPr>
              <a:t>Les </a:t>
            </a:r>
            <a:r>
              <a:rPr lang="fr-FR" altLang="fr-FR" sz="1600" dirty="0">
                <a:latin typeface="Calibri" pitchFamily="34" charset="0"/>
              </a:rPr>
              <a:t>éventuels </a:t>
            </a:r>
            <a:r>
              <a:rPr lang="fr-FR" altLang="fr-FR" sz="1600" b="1" dirty="0">
                <a:latin typeface="Calibri" pitchFamily="34" charset="0"/>
              </a:rPr>
              <a:t>dividendes </a:t>
            </a:r>
            <a:r>
              <a:rPr lang="fr-FR" altLang="fr-FR" sz="1600" dirty="0">
                <a:latin typeface="Calibri" pitchFamily="34" charset="0"/>
              </a:rPr>
              <a:t>sont limités </a:t>
            </a:r>
            <a:r>
              <a:rPr lang="fr-FR" altLang="fr-FR" sz="1600" dirty="0" smtClean="0">
                <a:latin typeface="Calibri" pitchFamily="34" charset="0"/>
              </a:rPr>
              <a:t>au taux </a:t>
            </a:r>
            <a:r>
              <a:rPr lang="fr-FR" altLang="fr-FR" sz="1600" dirty="0">
                <a:latin typeface="Calibri" pitchFamily="34" charset="0"/>
              </a:rPr>
              <a:t>du livret A.</a:t>
            </a:r>
            <a:br>
              <a:rPr lang="fr-FR" altLang="fr-FR" sz="1600" dirty="0">
                <a:latin typeface="Calibri" pitchFamily="34" charset="0"/>
              </a:rPr>
            </a:br>
            <a:endParaRPr lang="fr-FR" altLang="fr-FR" sz="1600" dirty="0">
              <a:latin typeface="Calibri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 rot="10800000" flipV="1">
            <a:off x="3263808" y="3479800"/>
            <a:ext cx="3069605" cy="236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>
                    <a:alpha val="49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66"/>
                </a:solidFill>
                <a:miter lim="800000"/>
                <a:headEnd type="none" w="sm" len="sm"/>
                <a:tailEnd type="none" w="med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000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endParaRPr lang="fr-FR" altLang="fr-FR" sz="1600" dirty="0" smtClean="0">
              <a:latin typeface="Calibri" pitchFamily="34" charset="0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12.6 </a:t>
            </a:r>
            <a:r>
              <a:rPr lang="fr-FR" altLang="fr-FR" sz="1600" b="1" dirty="0" smtClean="0">
                <a:latin typeface="Calibri" pitchFamily="34" charset="0"/>
              </a:rPr>
              <a:t>millions</a:t>
            </a:r>
            <a:r>
              <a:rPr lang="fr-FR" altLang="fr-FR" sz="1600" dirty="0" smtClean="0">
                <a:latin typeface="Calibri" pitchFamily="34" charset="0"/>
              </a:rPr>
              <a:t> </a:t>
            </a:r>
            <a:r>
              <a:rPr lang="fr-FR" altLang="fr-FR" sz="1600" dirty="0">
                <a:latin typeface="Calibri" pitchFamily="34" charset="0"/>
              </a:rPr>
              <a:t>de CA  (+44% en 2013) / 46  salariés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Secteurs d’activités </a:t>
            </a:r>
            <a:r>
              <a:rPr lang="fr-FR" altLang="fr-FR" sz="1600" dirty="0">
                <a:latin typeface="Calibri" pitchFamily="34" charset="0"/>
              </a:rPr>
              <a:t>: fournisseur d’électricité 100% renouvelable produite par des producteurs indépendants  / 17 000 clients (dont 2000 entreprises)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Calibri" pitchFamily="34" charset="0"/>
              </a:rPr>
              <a:t>Coopérative de </a:t>
            </a:r>
            <a:r>
              <a:rPr lang="fr-FR" altLang="fr-FR" sz="1600" b="1" dirty="0">
                <a:latin typeface="Calibri" pitchFamily="34" charset="0"/>
              </a:rPr>
              <a:t>10 000 sociétaires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endParaRPr lang="fr-FR" altLang="fr-FR" sz="1600" i="1" dirty="0" smtClean="0">
              <a:solidFill>
                <a:schemeClr val="accent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" y="1417638"/>
            <a:ext cx="2638425" cy="1733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40" y="1348740"/>
            <a:ext cx="2857500" cy="1600200"/>
          </a:xfrm>
          <a:prstGeom prst="rect">
            <a:avLst/>
          </a:prstGeom>
        </p:spPr>
      </p:pic>
      <p:pic>
        <p:nvPicPr>
          <p:cNvPr id="9" name="Picture 19" descr="logss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9957" y="1793875"/>
            <a:ext cx="1931987" cy="1357313"/>
          </a:xfrm>
          <a:prstGeom prst="rect">
            <a:avLst/>
          </a:prstGeom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 rot="10800000" flipV="1">
            <a:off x="6489835" y="2948940"/>
            <a:ext cx="2423158" cy="30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>
                    <a:alpha val="49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66"/>
                </a:solidFill>
                <a:miter lim="800000"/>
                <a:headEnd type="none" w="sm" len="sm"/>
                <a:tailEnd type="none" w="med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000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Calibri" pitchFamily="34" charset="0"/>
              </a:rPr>
              <a:t>Prévention-santé par </a:t>
            </a:r>
            <a:r>
              <a:rPr lang="fr-FR" altLang="fr-FR" sz="1600" dirty="0" smtClean="0">
                <a:latin typeface="Calibri" pitchFamily="34" charset="0"/>
              </a:rPr>
              <a:t>l’a</a:t>
            </a:r>
            <a:r>
              <a:rPr lang="fr-FR" altLang="ja-JP" sz="1600" dirty="0" smtClean="0">
                <a:latin typeface="Calibri" pitchFamily="34" charset="0"/>
              </a:rPr>
              <a:t>ctivité </a:t>
            </a:r>
            <a:r>
              <a:rPr lang="fr-FR" altLang="ja-JP" sz="1600" dirty="0">
                <a:latin typeface="Calibri" pitchFamily="34" charset="0"/>
              </a:rPr>
              <a:t>physique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70 000 bénéficiaires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320 salariés.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Calibri" pitchFamily="34" charset="0"/>
              </a:rPr>
              <a:t>3 000 lieux d'intervention.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4 pays </a:t>
            </a:r>
            <a:r>
              <a:rPr lang="fr-FR" altLang="fr-FR" sz="1600" dirty="0">
                <a:latin typeface="Calibri" pitchFamily="34" charset="0"/>
              </a:rPr>
              <a:t>européens</a:t>
            </a:r>
          </a:p>
        </p:txBody>
      </p:sp>
    </p:spTree>
    <p:extLst>
      <p:ext uri="{BB962C8B-B14F-4D97-AF65-F5344CB8AC3E}">
        <p14:creationId xmlns="" xmlns:p14="http://schemas.microsoft.com/office/powerpoint/2010/main" val="12865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5" descr="129217875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346200"/>
            <a:ext cx="3059112" cy="741363"/>
          </a:xfrm>
        </p:spPr>
      </p:pic>
      <p:pic>
        <p:nvPicPr>
          <p:cNvPr id="63492" name="Picture 8" descr="Groupe S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08425"/>
            <a:ext cx="3111500" cy="1338263"/>
          </a:xfrm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 rot="10800000" flipV="1">
            <a:off x="413891" y="4946046"/>
            <a:ext cx="4037196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>
                    <a:alpha val="49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66"/>
                </a:solidFill>
                <a:miter lim="800000"/>
                <a:headEnd type="none" w="sm" len="sm"/>
                <a:tailEnd type="none" w="med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000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Calibri" pitchFamily="34" charset="0"/>
              </a:rPr>
              <a:t>1 million de bénéficiaires </a:t>
            </a:r>
            <a:r>
              <a:rPr lang="fr-FR" altLang="fr-FR" sz="1600" dirty="0">
                <a:latin typeface="Calibri" pitchFamily="34" charset="0"/>
              </a:rPr>
              <a:t>par an (santé, insertion, dépendance, etc.)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 smtClean="0">
                <a:latin typeface="Calibri" pitchFamily="34" charset="0"/>
              </a:rPr>
              <a:t>12 </a:t>
            </a:r>
            <a:r>
              <a:rPr lang="fr-FR" altLang="fr-FR" sz="1600" b="1" dirty="0">
                <a:latin typeface="Calibri" pitchFamily="34" charset="0"/>
              </a:rPr>
              <a:t>000 </a:t>
            </a:r>
            <a:r>
              <a:rPr lang="fr-FR" altLang="fr-FR" sz="1600" dirty="0">
                <a:latin typeface="Calibri" pitchFamily="34" charset="0"/>
              </a:rPr>
              <a:t>salariés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Calibri" pitchFamily="34" charset="0"/>
              </a:rPr>
              <a:t>18 régions, 20 pays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 rot="10800000" flipV="1">
            <a:off x="4814887" y="2980605"/>
            <a:ext cx="3402012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>
                    <a:alpha val="49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66"/>
                </a:solidFill>
                <a:miter lim="800000"/>
                <a:headEnd type="none" w="sm" len="sm"/>
                <a:tailEnd type="none" w="med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000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+mn-lt"/>
              </a:rPr>
              <a:t>30 000 personnes exclues accompagnées vers l</a:t>
            </a:r>
            <a:r>
              <a:rPr lang="ja-JP" altLang="fr-FR" sz="1600" dirty="0">
                <a:latin typeface="+mn-lt"/>
              </a:rPr>
              <a:t>’</a:t>
            </a:r>
            <a:r>
              <a:rPr lang="fr-FR" altLang="ja-JP" sz="1600" dirty="0">
                <a:latin typeface="+mn-lt"/>
              </a:rPr>
              <a:t>emploi en 34 ans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+mn-lt"/>
              </a:rPr>
              <a:t>50 million de CA </a:t>
            </a:r>
            <a:r>
              <a:rPr lang="fr-FR" altLang="fr-FR" sz="1600" dirty="0">
                <a:latin typeface="+mn-lt"/>
              </a:rPr>
              <a:t>(+ 38% entre 2008 et 2012) </a:t>
            </a:r>
            <a:endParaRPr lang="fr-FR" altLang="fr-FR" sz="1600" dirty="0" smtClean="0">
              <a:latin typeface="+mn-lt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 smtClean="0">
                <a:latin typeface="+mn-lt"/>
              </a:rPr>
              <a:t>Aides </a:t>
            </a:r>
            <a:r>
              <a:rPr lang="fr-FR" altLang="fr-FR" sz="1600" dirty="0">
                <a:latin typeface="+mn-lt"/>
              </a:rPr>
              <a:t>publiques = 11% du budget annuel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+mn-lt"/>
              </a:rPr>
              <a:t>2700 salariés </a:t>
            </a:r>
            <a:r>
              <a:rPr lang="fr-FR" altLang="fr-FR" sz="1600" dirty="0">
                <a:latin typeface="+mn-lt"/>
              </a:rPr>
              <a:t>dont 1800 en insertion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 smtClean="0">
                <a:latin typeface="+mn-lt"/>
              </a:rPr>
              <a:t>1 </a:t>
            </a:r>
            <a:r>
              <a:rPr lang="fr-FR" altLang="fr-FR" sz="1600" b="1" dirty="0">
                <a:latin typeface="+mn-lt"/>
              </a:rPr>
              <a:t>association qui détient à 100% une SAS </a:t>
            </a:r>
            <a:r>
              <a:rPr lang="fr-FR" altLang="fr-FR" sz="1600" dirty="0">
                <a:latin typeface="+mn-lt"/>
              </a:rPr>
              <a:t>elle-même propriétaire de 15 filiales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+mn-lt"/>
              </a:rPr>
              <a:t>Echelle des salaires de 1 à 7, excédents réinvestis dans le </a:t>
            </a:r>
            <a:r>
              <a:rPr lang="fr-FR" altLang="fr-FR" sz="1600" dirty="0" smtClean="0">
                <a:latin typeface="+mn-lt"/>
              </a:rPr>
              <a:t>projet</a:t>
            </a:r>
            <a:endParaRPr lang="fr-FR" altLang="fr-FR" sz="1600" dirty="0">
              <a:latin typeface="+mn-lt"/>
            </a:endParaRPr>
          </a:p>
        </p:txBody>
      </p:sp>
      <p:pic>
        <p:nvPicPr>
          <p:cNvPr id="63495" name="Picture 13" descr="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46916"/>
            <a:ext cx="39004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Text Box 16"/>
          <p:cNvSpPr txBox="1">
            <a:spLocks noChangeArrowheads="1"/>
          </p:cNvSpPr>
          <p:nvPr/>
        </p:nvSpPr>
        <p:spPr bwMode="auto">
          <a:xfrm rot="10800000" flipV="1">
            <a:off x="233463" y="2191099"/>
            <a:ext cx="35433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>
                    <a:alpha val="49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66"/>
                </a:solidFill>
                <a:miter lim="800000"/>
                <a:headEnd type="none" w="sm" len="sm"/>
                <a:tailEnd type="none" w="med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000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>
                <a:latin typeface="+mn-lt"/>
              </a:rPr>
              <a:t>Entreprise </a:t>
            </a:r>
            <a:r>
              <a:rPr lang="fr-FR" altLang="fr-FR" sz="1600" dirty="0" smtClean="0">
                <a:latin typeface="+mn-lt"/>
              </a:rPr>
              <a:t>d’</a:t>
            </a:r>
            <a:r>
              <a:rPr lang="fr-FR" altLang="ja-JP" sz="1600" dirty="0" smtClean="0">
                <a:latin typeface="+mn-lt"/>
              </a:rPr>
              <a:t>insertion </a:t>
            </a:r>
            <a:r>
              <a:rPr lang="fr-FR" altLang="ja-JP" sz="1600" dirty="0">
                <a:latin typeface="+mn-lt"/>
              </a:rPr>
              <a:t>en PACA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>
                <a:latin typeface="+mn-lt"/>
              </a:rPr>
              <a:t>Activité multisectorielle </a:t>
            </a:r>
            <a:r>
              <a:rPr lang="fr-FR" altLang="fr-FR" sz="1600" dirty="0">
                <a:latin typeface="+mn-lt"/>
              </a:rPr>
              <a:t>(BTP, entretien d</a:t>
            </a:r>
            <a:r>
              <a:rPr lang="ja-JP" altLang="fr-FR" sz="1600" dirty="0">
                <a:latin typeface="+mn-lt"/>
              </a:rPr>
              <a:t>’</a:t>
            </a:r>
            <a:r>
              <a:rPr lang="fr-FR" altLang="ja-JP" sz="1600" dirty="0">
                <a:latin typeface="+mn-lt"/>
              </a:rPr>
              <a:t>espaces verts, déchets, énergie solaire)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b="1" dirty="0" smtClean="0">
                <a:latin typeface="+mn-lt"/>
              </a:rPr>
              <a:t>15 </a:t>
            </a:r>
            <a:r>
              <a:rPr lang="fr-FR" altLang="fr-FR" sz="1600" b="1" dirty="0">
                <a:latin typeface="+mn-lt"/>
              </a:rPr>
              <a:t>M€ de </a:t>
            </a:r>
            <a:r>
              <a:rPr lang="fr-FR" altLang="fr-FR" sz="1600" b="1" dirty="0" smtClean="0">
                <a:latin typeface="+mn-lt"/>
              </a:rPr>
              <a:t>CA</a:t>
            </a:r>
            <a:r>
              <a:rPr lang="fr-FR" altLang="fr-FR" sz="1600" dirty="0" smtClean="0">
                <a:latin typeface="+mn-lt"/>
              </a:rPr>
              <a:t>, 10 % de subventions </a:t>
            </a:r>
            <a:endParaRPr lang="fr-FR" altLang="fr-FR" sz="1600" dirty="0">
              <a:latin typeface="+mn-lt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fr-FR" altLang="fr-FR" sz="1600" dirty="0" smtClean="0">
                <a:latin typeface="+mn-lt"/>
              </a:rPr>
              <a:t>500 ETP</a:t>
            </a:r>
            <a:endParaRPr lang="fr-FR" altLang="fr-FR" sz="16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latin typeface="Lato Regular"/>
                <a:cs typeface="Lato Regular"/>
              </a:rPr>
              <a:t>Des modèles divers, un seul objectif : l’efficacité économique au service de l’intérêt général</a:t>
            </a:r>
            <a:endParaRPr lang="fr-FR" sz="2400" b="1" i="1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0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0239"/>
            <a:ext cx="8229600" cy="731202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Calibri" pitchFamily="34" charset="0"/>
                <a:cs typeface="Lato Regular"/>
              </a:rPr>
              <a:t>Focus sur la Ruche qui dit Oui 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689" y="1583196"/>
            <a:ext cx="8229600" cy="499278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fr-FR" sz="1800" dirty="0" smtClean="0"/>
              <a:t>Un projet unique de </a:t>
            </a:r>
            <a:r>
              <a:rPr lang="fr-FR" sz="1800" b="1" dirty="0" smtClean="0"/>
              <a:t>start-up sociale </a:t>
            </a:r>
            <a:r>
              <a:rPr lang="fr-FR" sz="1800" dirty="0" smtClean="0"/>
              <a:t>qui mêle </a:t>
            </a:r>
            <a:r>
              <a:rPr lang="fr-FR" sz="1800" b="1" dirty="0" smtClean="0"/>
              <a:t>culture de </a:t>
            </a:r>
          </a:p>
          <a:p>
            <a:pPr>
              <a:spcBef>
                <a:spcPts val="600"/>
              </a:spcBef>
              <a:buNone/>
            </a:pPr>
            <a:r>
              <a:rPr lang="fr-FR" sz="1800" b="1" dirty="0" smtClean="0"/>
              <a:t>l’entrepreneuriat social </a:t>
            </a:r>
            <a:r>
              <a:rPr lang="fr-FR" sz="1800" dirty="0" smtClean="0"/>
              <a:t>et culture de </a:t>
            </a:r>
            <a:r>
              <a:rPr lang="fr-FR" sz="1800" b="1" dirty="0" smtClean="0"/>
              <a:t>l’innovation numérique</a:t>
            </a:r>
          </a:p>
          <a:p>
            <a:pPr>
              <a:spcBef>
                <a:spcPts val="600"/>
              </a:spcBef>
              <a:buNone/>
            </a:pPr>
            <a:endParaRPr lang="fr-FR" sz="1800" dirty="0" smtClean="0"/>
          </a:p>
          <a:p>
            <a:pPr>
              <a:spcBef>
                <a:spcPts val="600"/>
              </a:spcBef>
              <a:buNone/>
            </a:pPr>
            <a:r>
              <a:rPr lang="fr-FR" sz="1800" b="1" dirty="0" smtClean="0">
                <a:sym typeface="Wingdings" pitchFamily="2" charset="2"/>
              </a:rPr>
              <a:t>400 ruches ouvertes en 30 mois </a:t>
            </a:r>
          </a:p>
          <a:p>
            <a:pPr>
              <a:spcBef>
                <a:spcPts val="600"/>
              </a:spcBef>
              <a:buNone/>
            </a:pPr>
            <a:r>
              <a:rPr lang="fr-FR" sz="1800" dirty="0" smtClean="0">
                <a:sym typeface="Wingdings" pitchFamily="2" charset="2"/>
              </a:rPr>
              <a:t>20 à 50 nouvelles Ruches par mois</a:t>
            </a:r>
          </a:p>
          <a:p>
            <a:pPr>
              <a:spcBef>
                <a:spcPts val="600"/>
              </a:spcBef>
              <a:buNone/>
            </a:pPr>
            <a:r>
              <a:rPr lang="fr-FR" sz="1800" dirty="0" smtClean="0">
                <a:sym typeface="Wingdings" pitchFamily="2" charset="2"/>
              </a:rPr>
              <a:t>2500 producteurs actifs / 75 000 clients par an</a:t>
            </a:r>
          </a:p>
          <a:p>
            <a:pPr>
              <a:spcBef>
                <a:spcPts val="600"/>
              </a:spcBef>
              <a:buNone/>
            </a:pPr>
            <a:endParaRPr lang="fr-FR" sz="1800" dirty="0" smtClean="0">
              <a:sym typeface="Wingdings" pitchFamily="2" charset="2"/>
            </a:endParaRPr>
          </a:p>
          <a:p>
            <a:pPr>
              <a:spcBef>
                <a:spcPts val="600"/>
              </a:spcBef>
              <a:buFont typeface="Wingdings"/>
              <a:buChar char="à"/>
            </a:pPr>
            <a:r>
              <a:rPr lang="fr-FR" sz="1800" b="1" u="sng" dirty="0" smtClean="0">
                <a:sym typeface="Wingdings" pitchFamily="2" charset="2"/>
              </a:rPr>
              <a:t>Le principe</a:t>
            </a:r>
          </a:p>
          <a:p>
            <a:pPr>
              <a:spcBef>
                <a:spcPts val="600"/>
              </a:spcBef>
              <a:buNone/>
            </a:pPr>
            <a:r>
              <a:rPr lang="fr-FR" sz="1800" dirty="0" smtClean="0">
                <a:sym typeface="Wingdings" pitchFamily="2" charset="2"/>
              </a:rPr>
              <a:t>-    Un particulier, une association, une entreprise décide </a:t>
            </a:r>
            <a:r>
              <a:rPr lang="fr-FR" sz="1800" b="1" dirty="0" smtClean="0">
                <a:sym typeface="Wingdings" pitchFamily="2" charset="2"/>
              </a:rPr>
              <a:t>d’ouvrir une ruche </a:t>
            </a:r>
            <a:r>
              <a:rPr lang="fr-FR" sz="1800" dirty="0" smtClean="0">
                <a:sym typeface="Wingdings" pitchFamily="2" charset="2"/>
              </a:rPr>
              <a:t>(dans un café, un garage, une école…)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ym typeface="Wingdings" pitchFamily="2" charset="2"/>
              </a:rPr>
              <a:t>Il contacte les producteurs dans un rayon de </a:t>
            </a:r>
            <a:r>
              <a:rPr lang="fr-FR" sz="1800" b="1" dirty="0" smtClean="0">
                <a:sym typeface="Wingdings" pitchFamily="2" charset="2"/>
              </a:rPr>
              <a:t>250 km </a:t>
            </a:r>
            <a:r>
              <a:rPr lang="fr-FR" sz="1800" dirty="0" smtClean="0">
                <a:sym typeface="Wingdings" pitchFamily="2" charset="2"/>
              </a:rPr>
              <a:t>et recrute des membres qui veulent acheter local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ym typeface="Wingdings" pitchFamily="2" charset="2"/>
              </a:rPr>
              <a:t>Chaque semaine il diffuse en ligne une </a:t>
            </a:r>
            <a:r>
              <a:rPr lang="fr-FR" sz="1800" b="1" dirty="0" smtClean="0">
                <a:sym typeface="Wingdings" pitchFamily="2" charset="2"/>
              </a:rPr>
              <a:t>sélection de produits </a:t>
            </a:r>
            <a:r>
              <a:rPr lang="fr-FR" sz="1800" dirty="0" smtClean="0">
                <a:sym typeface="Wingdings" pitchFamily="2" charset="2"/>
              </a:rPr>
              <a:t>aux membres. Chaque producteur fixe librement le prix juste de ses produits et </a:t>
            </a:r>
            <a:r>
              <a:rPr lang="fr-FR" sz="1800" b="1" dirty="0" smtClean="0">
                <a:sym typeface="Wingdings" pitchFamily="2" charset="2"/>
              </a:rPr>
              <a:t>le minimum de commande </a:t>
            </a:r>
            <a:r>
              <a:rPr lang="fr-FR" sz="1800" dirty="0" smtClean="0">
                <a:sym typeface="Wingdings" pitchFamily="2" charset="2"/>
              </a:rPr>
              <a:t>à atteindre pour le livrer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ym typeface="Wingdings" pitchFamily="2" charset="2"/>
              </a:rPr>
              <a:t>Les consommateurs ont </a:t>
            </a:r>
            <a:r>
              <a:rPr lang="fr-FR" sz="1800" b="1" dirty="0" smtClean="0">
                <a:sym typeface="Wingdings" pitchFamily="2" charset="2"/>
              </a:rPr>
              <a:t>six jours </a:t>
            </a:r>
            <a:r>
              <a:rPr lang="fr-FR" sz="1800" dirty="0" smtClean="0">
                <a:sym typeface="Wingdings" pitchFamily="2" charset="2"/>
              </a:rPr>
              <a:t>pour passer commande (s’ils le souhaitent)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ym typeface="Wingdings" pitchFamily="2" charset="2"/>
              </a:rPr>
              <a:t>Si le minimum de commandes est atteint, le producteur livre le jour J, les consommateurs se retrouvent sur le lieu de la distribution.</a:t>
            </a:r>
            <a:endParaRPr lang="fr-FR" sz="1800" dirty="0"/>
          </a:p>
        </p:txBody>
      </p:sp>
      <p:pic>
        <p:nvPicPr>
          <p:cNvPr id="1026" name="Picture 2" descr="http://www.radioethic.com/uploads/logo%20ruch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18" y="219615"/>
            <a:ext cx="1066782" cy="1783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94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0239"/>
            <a:ext cx="8229600" cy="731202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Calibri" pitchFamily="34" charset="0"/>
                <a:cs typeface="Lato Regular"/>
              </a:rPr>
              <a:t>Focus sur la Ruche qui dit Oui 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820" y="1486944"/>
            <a:ext cx="8686800" cy="4992783"/>
          </a:xfrm>
        </p:spPr>
        <p:txBody>
          <a:bodyPr>
            <a:noAutofit/>
          </a:bodyPr>
          <a:lstStyle/>
          <a:p>
            <a:pPr>
              <a:buFont typeface="Wingdings"/>
              <a:buChar char="à"/>
            </a:pPr>
            <a:r>
              <a:rPr lang="fr-FR" sz="2000" b="1" u="sng" dirty="0" smtClean="0">
                <a:sym typeface="Wingdings" pitchFamily="2" charset="2"/>
              </a:rPr>
              <a:t>L’impact </a:t>
            </a:r>
            <a:r>
              <a:rPr lang="fr-FR" sz="2000" u="sng" dirty="0" smtClean="0">
                <a:sym typeface="Wingdings" pitchFamily="2" charset="2"/>
              </a:rPr>
              <a:t>: </a:t>
            </a:r>
          </a:p>
          <a:p>
            <a:pPr>
              <a:buNone/>
            </a:pPr>
            <a:r>
              <a:rPr lang="fr-FR" sz="2000" dirty="0" smtClean="0">
                <a:sym typeface="Wingdings" pitchFamily="2" charset="2"/>
              </a:rPr>
              <a:t>	- </a:t>
            </a:r>
            <a:r>
              <a:rPr lang="fr-FR" sz="2000" b="1" dirty="0" smtClean="0">
                <a:sym typeface="Wingdings" pitchFamily="2" charset="2"/>
              </a:rPr>
              <a:t>Circuits-courts </a:t>
            </a:r>
            <a:r>
              <a:rPr lang="fr-FR" sz="2000" dirty="0">
                <a:sym typeface="Wingdings" pitchFamily="2" charset="2"/>
              </a:rPr>
              <a:t>pour </a:t>
            </a:r>
            <a:r>
              <a:rPr lang="fr-FR" sz="2000" dirty="0" smtClean="0">
                <a:sym typeface="Wingdings" pitchFamily="2" charset="2"/>
              </a:rPr>
              <a:t>une </a:t>
            </a:r>
            <a:r>
              <a:rPr lang="fr-FR" sz="2000" dirty="0">
                <a:sym typeface="Wingdings" pitchFamily="2" charset="2"/>
              </a:rPr>
              <a:t>alimentation locale </a:t>
            </a:r>
          </a:p>
          <a:p>
            <a:pPr>
              <a:buNone/>
            </a:pPr>
            <a:r>
              <a:rPr lang="fr-FR" sz="2000" dirty="0">
                <a:sym typeface="Wingdings" pitchFamily="2" charset="2"/>
              </a:rPr>
              <a:t>	de qualité : proximité, qualité et juste prix, </a:t>
            </a:r>
            <a:r>
              <a:rPr lang="fr-FR" sz="2000" dirty="0" smtClean="0">
                <a:sym typeface="Wingdings" pitchFamily="2" charset="2"/>
              </a:rPr>
              <a:t>approvisionnement </a:t>
            </a:r>
            <a:r>
              <a:rPr lang="fr-FR" sz="2000" dirty="0">
                <a:sym typeface="Wingdings" pitchFamily="2" charset="2"/>
              </a:rPr>
              <a:t>autonome</a:t>
            </a:r>
          </a:p>
          <a:p>
            <a:pPr>
              <a:buNone/>
            </a:pPr>
            <a:r>
              <a:rPr lang="fr-FR" sz="2000" dirty="0" smtClean="0">
                <a:sym typeface="Wingdings" pitchFamily="2" charset="2"/>
              </a:rPr>
              <a:t>	- </a:t>
            </a:r>
            <a:r>
              <a:rPr lang="fr-FR" sz="2000" b="1" dirty="0" smtClean="0">
                <a:sym typeface="Wingdings" pitchFamily="2" charset="2"/>
              </a:rPr>
              <a:t>Avoir un impact local positif</a:t>
            </a:r>
            <a:r>
              <a:rPr lang="fr-FR" sz="2000" dirty="0" smtClean="0">
                <a:sym typeface="Wingdings" pitchFamily="2" charset="2"/>
              </a:rPr>
              <a:t> : débouchés souples et avantageux pour les producteurs, maintien des petites surfaces agricoles, créations d’emplois durables</a:t>
            </a:r>
          </a:p>
          <a:p>
            <a:pPr>
              <a:buNone/>
            </a:pPr>
            <a:r>
              <a:rPr lang="fr-FR" sz="2000" dirty="0" smtClean="0">
                <a:sym typeface="Wingdings" pitchFamily="2" charset="2"/>
              </a:rPr>
              <a:t>	- </a:t>
            </a:r>
            <a:r>
              <a:rPr lang="fr-FR" sz="2000" b="1" dirty="0" smtClean="0">
                <a:sym typeface="Wingdings" pitchFamily="2" charset="2"/>
              </a:rPr>
              <a:t>Redynamiser les liens sociaux </a:t>
            </a:r>
            <a:r>
              <a:rPr lang="fr-FR" sz="2000" dirty="0" smtClean="0">
                <a:sym typeface="Wingdings" pitchFamily="2" charset="2"/>
              </a:rPr>
              <a:t>autour de l’alimentation : convivialité et ouverture, autres activités (repas, visites, troc…)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Font typeface="Wingdings"/>
              <a:buChar char="à"/>
            </a:pPr>
            <a:r>
              <a:rPr lang="fr-FR" sz="2000" b="1" dirty="0" smtClean="0">
                <a:sym typeface="Wingdings" pitchFamily="2" charset="2"/>
              </a:rPr>
              <a:t>Le</a:t>
            </a:r>
            <a:r>
              <a:rPr lang="fr-FR" sz="2000" b="1" u="sng" dirty="0" smtClean="0">
                <a:sym typeface="Wingdings" pitchFamily="2" charset="2"/>
              </a:rPr>
              <a:t> business model :</a:t>
            </a:r>
          </a:p>
          <a:p>
            <a:pPr>
              <a:buNone/>
            </a:pPr>
            <a:r>
              <a:rPr lang="fr-FR" sz="2000" dirty="0" smtClean="0">
                <a:sym typeface="Wingdings" pitchFamily="2" charset="2"/>
              </a:rPr>
              <a:t>	- </a:t>
            </a:r>
            <a:r>
              <a:rPr lang="fr-FR" sz="2000" b="1" dirty="0" smtClean="0">
                <a:sym typeface="Wingdings" pitchFamily="2" charset="2"/>
              </a:rPr>
              <a:t>Un service basé sur une plate-forme en ligne  </a:t>
            </a:r>
            <a:r>
              <a:rPr lang="fr-FR" sz="2000" dirty="0" smtClean="0">
                <a:sym typeface="Wingdings" pitchFamily="2" charset="2"/>
              </a:rPr>
              <a:t>: le producteur vend directement ses produits aux membres et paye des frais de service qui correspondent à </a:t>
            </a:r>
            <a:r>
              <a:rPr lang="fr-FR" sz="2000" b="1" dirty="0" smtClean="0">
                <a:sym typeface="Wingdings" pitchFamily="2" charset="2"/>
              </a:rPr>
              <a:t>16.7% de son CA</a:t>
            </a:r>
            <a:r>
              <a:rPr lang="fr-FR" sz="2000" dirty="0" smtClean="0">
                <a:sym typeface="Wingdings" pitchFamily="2" charset="2"/>
              </a:rPr>
              <a:t>, qui permettent de rémunérer le responsable de la Ruche (8.35%) et la « Ruche-Mama » (8.35%) la Maison mère (SAS) qui gère et développe la plate-forme en ligne</a:t>
            </a:r>
          </a:p>
          <a:p>
            <a:pPr>
              <a:buNone/>
            </a:pPr>
            <a:endParaRPr lang="fr-FR" sz="2000" dirty="0" smtClean="0">
              <a:sym typeface="Wingdings" pitchFamily="2" charset="2"/>
            </a:endParaRPr>
          </a:p>
        </p:txBody>
      </p:sp>
      <p:pic>
        <p:nvPicPr>
          <p:cNvPr id="1026" name="Picture 2" descr="http://www.radioethic.com/uploads/logo%20ruch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7811" y="256032"/>
            <a:ext cx="1036733" cy="1733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70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0239"/>
            <a:ext cx="8229600" cy="731202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Calibri" pitchFamily="34" charset="0"/>
                <a:cs typeface="Lato Regular"/>
              </a:rPr>
              <a:t>Focus sur la Ruche qui dit Oui 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7281"/>
            <a:ext cx="8229600" cy="49194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800" dirty="0" smtClean="0"/>
          </a:p>
          <a:p>
            <a:pPr>
              <a:buFont typeface="Wingdings"/>
              <a:buChar char="à"/>
            </a:pPr>
            <a:r>
              <a:rPr lang="fr-FR" sz="1400" b="1" u="sng" dirty="0" smtClean="0">
                <a:sym typeface="Wingdings" pitchFamily="2" charset="2"/>
              </a:rPr>
              <a:t>Les grandes étapes de son </a:t>
            </a:r>
            <a:r>
              <a:rPr lang="fr-FR" sz="1400" b="1" u="sng" dirty="0" err="1" smtClean="0">
                <a:sym typeface="Wingdings" pitchFamily="2" charset="2"/>
              </a:rPr>
              <a:t>développment</a:t>
            </a:r>
            <a:r>
              <a:rPr lang="fr-FR" sz="1400" b="1" u="sng" dirty="0" smtClean="0">
                <a:sym typeface="Wingdings" pitchFamily="2" charset="2"/>
              </a:rPr>
              <a:t> </a:t>
            </a:r>
            <a:endParaRPr lang="fr-FR" sz="1400" u="sng" dirty="0" smtClean="0">
              <a:sym typeface="Wingdings" pitchFamily="2" charset="2"/>
            </a:endParaRPr>
          </a:p>
          <a:p>
            <a:pPr>
              <a:buNone/>
            </a:pPr>
            <a:r>
              <a:rPr lang="fr-FR" sz="1400" dirty="0" smtClean="0">
                <a:sym typeface="Wingdings" pitchFamily="2" charset="2"/>
              </a:rPr>
              <a:t>	- 2010 : </a:t>
            </a:r>
            <a:r>
              <a:rPr lang="fr-FR" sz="1400" dirty="0" err="1" smtClean="0">
                <a:sym typeface="Wingdings" pitchFamily="2" charset="2"/>
              </a:rPr>
              <a:t>Equanum</a:t>
            </a:r>
            <a:r>
              <a:rPr lang="fr-FR" sz="1400" dirty="0" smtClean="0">
                <a:sym typeface="Wingdings" pitchFamily="2" charset="2"/>
              </a:rPr>
              <a:t> SAS est lancé  par </a:t>
            </a:r>
            <a:r>
              <a:rPr lang="fr-FR" sz="1400" b="1" dirty="0" smtClean="0">
                <a:sym typeface="Wingdings" pitchFamily="2" charset="2"/>
              </a:rPr>
              <a:t>Guilhem </a:t>
            </a:r>
            <a:r>
              <a:rPr lang="fr-FR" sz="1400" b="1" dirty="0" err="1" smtClean="0">
                <a:sym typeface="Wingdings" pitchFamily="2" charset="2"/>
              </a:rPr>
              <a:t>Chéron</a:t>
            </a:r>
            <a:r>
              <a:rPr lang="fr-FR" sz="1400" b="1" dirty="0" smtClean="0">
                <a:sym typeface="Wingdings" pitchFamily="2" charset="2"/>
              </a:rPr>
              <a:t>  </a:t>
            </a:r>
            <a:r>
              <a:rPr lang="fr-FR" sz="1400" dirty="0" smtClean="0">
                <a:sym typeface="Wingdings" pitchFamily="2" charset="2"/>
              </a:rPr>
              <a:t>et deux associés dans le cadre de l’incubateur de l’école </a:t>
            </a:r>
            <a:r>
              <a:rPr lang="fr-FR" sz="1400" dirty="0" err="1" smtClean="0">
                <a:sym typeface="Wingdings" pitchFamily="2" charset="2"/>
              </a:rPr>
              <a:t>Advancia</a:t>
            </a:r>
            <a:r>
              <a:rPr lang="fr-FR" sz="1400" dirty="0" smtClean="0">
                <a:sym typeface="Wingdings" pitchFamily="2" charset="2"/>
              </a:rPr>
              <a:t>, grâce au soutien de </a:t>
            </a:r>
            <a:r>
              <a:rPr lang="fr-FR" sz="1400" b="1" dirty="0" smtClean="0">
                <a:sym typeface="Wingdings" pitchFamily="2" charset="2"/>
              </a:rPr>
              <a:t>3 business </a:t>
            </a:r>
            <a:r>
              <a:rPr lang="fr-FR" sz="1400" b="1" dirty="0" err="1" smtClean="0">
                <a:sym typeface="Wingdings" pitchFamily="2" charset="2"/>
              </a:rPr>
              <a:t>angels</a:t>
            </a:r>
            <a:r>
              <a:rPr lang="fr-FR" sz="1400" b="1" dirty="0" smtClean="0">
                <a:sym typeface="Wingdings" pitchFamily="2" charset="2"/>
              </a:rPr>
              <a:t> du web, </a:t>
            </a:r>
            <a:r>
              <a:rPr lang="fr-FR" sz="1400" dirty="0" smtClean="0">
                <a:sym typeface="Wingdings" pitchFamily="2" charset="2"/>
              </a:rPr>
              <a:t>dont Marc </a:t>
            </a:r>
            <a:r>
              <a:rPr lang="fr-FR" sz="1400" dirty="0" err="1" smtClean="0">
                <a:sym typeface="Wingdings" pitchFamily="2" charset="2"/>
              </a:rPr>
              <a:t>simoncini</a:t>
            </a:r>
            <a:r>
              <a:rPr lang="fr-FR" sz="1400" dirty="0" smtClean="0">
                <a:sym typeface="Wingdings" pitchFamily="2" charset="2"/>
              </a:rPr>
              <a:t>, </a:t>
            </a:r>
            <a:r>
              <a:rPr lang="fr-FR" sz="1400" dirty="0" err="1" smtClean="0">
                <a:sym typeface="Wingdings" pitchFamily="2" charset="2"/>
              </a:rPr>
              <a:t>Meetic</a:t>
            </a:r>
            <a:r>
              <a:rPr lang="fr-FR" sz="1400" dirty="0" smtClean="0">
                <a:sym typeface="Wingdings" pitchFamily="2" charset="2"/>
              </a:rPr>
              <a:t>… et Xavier Niel via leur fond d’amorçage </a:t>
            </a:r>
            <a:r>
              <a:rPr lang="fr-FR" sz="1400" dirty="0" err="1" smtClean="0">
                <a:sym typeface="Wingdings" pitchFamily="2" charset="2"/>
              </a:rPr>
              <a:t>Kima</a:t>
            </a:r>
            <a:r>
              <a:rPr lang="fr-FR" sz="1400" dirty="0" smtClean="0">
                <a:sym typeface="Wingdings" pitchFamily="2" charset="2"/>
              </a:rPr>
              <a:t> Ventures</a:t>
            </a:r>
          </a:p>
          <a:p>
            <a:pPr>
              <a:buNone/>
            </a:pPr>
            <a:r>
              <a:rPr lang="fr-FR" sz="1400" dirty="0" smtClean="0">
                <a:sym typeface="Wingdings" pitchFamily="2" charset="2"/>
              </a:rPr>
              <a:t>	-  2012 : levée de fonds de </a:t>
            </a:r>
            <a:r>
              <a:rPr lang="fr-FR" sz="1400" b="1" dirty="0" smtClean="0">
                <a:sym typeface="Wingdings" pitchFamily="2" charset="2"/>
              </a:rPr>
              <a:t>1.5 millions d’euros </a:t>
            </a:r>
            <a:r>
              <a:rPr lang="fr-FR" sz="1400" dirty="0" smtClean="0">
                <a:sym typeface="Wingdings" pitchFamily="2" charset="2"/>
              </a:rPr>
              <a:t>(</a:t>
            </a:r>
            <a:r>
              <a:rPr lang="fr-FR" sz="1400" dirty="0" err="1" smtClean="0">
                <a:sym typeface="Wingdings" pitchFamily="2" charset="2"/>
              </a:rPr>
              <a:t>Xange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Private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Equity</a:t>
            </a:r>
            <a:r>
              <a:rPr lang="fr-FR" sz="1400" dirty="0" smtClean="0">
                <a:sym typeface="Wingdings" pitchFamily="2" charset="2"/>
              </a:rPr>
              <a:t> et Solid) et obtention de statut de jeune entreprise innovante / 120 Ruches ouvertes</a:t>
            </a:r>
          </a:p>
          <a:p>
            <a:pPr>
              <a:buNone/>
            </a:pPr>
            <a:r>
              <a:rPr lang="fr-FR" sz="1400" dirty="0" smtClean="0">
                <a:sym typeface="Wingdings" pitchFamily="2" charset="2"/>
              </a:rPr>
              <a:t>	- 2014 : Prêts de </a:t>
            </a:r>
            <a:r>
              <a:rPr lang="fr-FR" sz="1400" b="1" dirty="0" smtClean="0">
                <a:sym typeface="Wingdings" pitchFamily="2" charset="2"/>
              </a:rPr>
              <a:t>1.5 millions d’euros </a:t>
            </a:r>
            <a:r>
              <a:rPr lang="fr-FR" sz="1400" dirty="0" smtClean="0">
                <a:sym typeface="Wingdings" pitchFamily="2" charset="2"/>
              </a:rPr>
              <a:t>(CDC, Paris Initiative entreprise, BNP Paribas) </a:t>
            </a:r>
          </a:p>
          <a:p>
            <a:pPr>
              <a:buFontTx/>
              <a:buChar char="-"/>
            </a:pPr>
            <a:endParaRPr lang="fr-FR" sz="1800" dirty="0" smtClean="0"/>
          </a:p>
        </p:txBody>
      </p:sp>
      <p:pic>
        <p:nvPicPr>
          <p:cNvPr id="1026" name="Picture 2" descr="http://www.radioethic.com/uploads/logo%20ruch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7811" y="0"/>
            <a:ext cx="1036733" cy="1733046"/>
          </a:xfrm>
          <a:prstGeom prst="rect">
            <a:avLst/>
          </a:prstGeom>
          <a:noFill/>
        </p:spPr>
      </p:pic>
      <p:pic>
        <p:nvPicPr>
          <p:cNvPr id="5" name="Image 4" descr="Captur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7394" y="3262965"/>
            <a:ext cx="5322862" cy="3548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4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Calibri" pitchFamily="34" charset="0"/>
                <a:cs typeface="Lato Regular"/>
              </a:rPr>
              <a:t/>
            </a:r>
            <a:br>
              <a:rPr lang="fr-FR" sz="2800" b="1" i="1" dirty="0" smtClean="0">
                <a:latin typeface="Calibri" pitchFamily="34" charset="0"/>
                <a:cs typeface="Lato Regular"/>
              </a:rPr>
            </a:br>
            <a:r>
              <a:rPr lang="fr-FR" sz="2800" b="1" i="1" dirty="0" smtClean="0">
                <a:latin typeface="Calibri" pitchFamily="34" charset="0"/>
                <a:cs typeface="Lato Regular"/>
              </a:rPr>
              <a:t>Focus sur microDon!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700" y="1523198"/>
            <a:ext cx="8229600" cy="49834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fr-FR" sz="2000" b="1" dirty="0" smtClean="0">
                <a:latin typeface="+mn-lt"/>
              </a:rPr>
              <a:t>microDON est le pionnier en France de la générosité embarquée</a:t>
            </a:r>
            <a:endParaRPr lang="fr-FR" sz="2000" dirty="0" smtClean="0">
              <a:latin typeface="+mn-lt"/>
            </a:endParaRPr>
          </a:p>
          <a:p>
            <a:pPr lvl="1" algn="just">
              <a:spcBef>
                <a:spcPts val="0"/>
              </a:spcBef>
            </a:pPr>
            <a:r>
              <a:rPr lang="fr-FR" sz="1600" dirty="0" smtClean="0">
                <a:latin typeface="+mn-lt"/>
              </a:rPr>
              <a:t>Opportunité de générosité sur les transactions du quotidien et de permettre ainsi aux citoyens de faire un micro-don (quelques centimes à quelques euros) sur leurs factures, leurs bulletins de paie, leurs tickets de caisse, leurs achats en ligne..</a:t>
            </a:r>
          </a:p>
          <a:p>
            <a:pPr algn="just">
              <a:spcBef>
                <a:spcPts val="0"/>
              </a:spcBef>
              <a:buNone/>
            </a:pPr>
            <a:endParaRPr lang="fr-FR" sz="20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fr-FR" sz="2000" b="1" dirty="0" smtClean="0">
                <a:latin typeface="+mn-lt"/>
              </a:rPr>
              <a:t>Ainsi le micro-don accessible à tous par son montant et par sa forme </a:t>
            </a:r>
            <a:r>
              <a:rPr lang="fr-FR" sz="2000" dirty="0" smtClean="0">
                <a:latin typeface="+mn-lt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fr-FR" sz="1600" dirty="0" smtClean="0">
                <a:latin typeface="+mn-lt"/>
              </a:rPr>
              <a:t>Quelques centimes à quelques euros </a:t>
            </a:r>
          </a:p>
          <a:p>
            <a:pPr lvl="1" algn="just">
              <a:spcBef>
                <a:spcPts val="0"/>
              </a:spcBef>
            </a:pPr>
            <a:r>
              <a:rPr lang="fr-FR" sz="1600" dirty="0" smtClean="0">
                <a:latin typeface="+mn-lt"/>
              </a:rPr>
              <a:t>par sa forme : intégré aux activités du quotidien, permet de diversifier et augmenter les ressources des associations, en ciblant une population n'ayant pas ou peu accès au don.</a:t>
            </a:r>
          </a:p>
          <a:p>
            <a:pPr algn="just">
              <a:spcBef>
                <a:spcPts val="0"/>
              </a:spcBef>
            </a:pPr>
            <a:endParaRPr lang="fr-FR" sz="2000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fr-FR" sz="2000" b="1" dirty="0">
                <a:latin typeface="+mn-lt"/>
              </a:rPr>
              <a:t>Le modèle économique de microDON ne repose pas sur une commission </a:t>
            </a:r>
            <a:r>
              <a:rPr lang="fr-FR" sz="2000" dirty="0">
                <a:latin typeface="+mn-lt"/>
              </a:rPr>
              <a:t>ou un pourcentage des dons </a:t>
            </a:r>
            <a:r>
              <a:rPr lang="fr-FR" sz="2000" dirty="0" smtClean="0">
                <a:latin typeface="+mn-lt"/>
              </a:rPr>
              <a:t>collectés</a:t>
            </a:r>
          </a:p>
          <a:p>
            <a:pPr lvl="1" algn="just">
              <a:spcBef>
                <a:spcPts val="0"/>
              </a:spcBef>
            </a:pPr>
            <a:r>
              <a:rPr lang="fr-FR" sz="1600" dirty="0" smtClean="0">
                <a:latin typeface="+mn-lt"/>
              </a:rPr>
              <a:t>Le </a:t>
            </a:r>
            <a:r>
              <a:rPr lang="fr-FR" sz="1600" dirty="0">
                <a:latin typeface="+mn-lt"/>
              </a:rPr>
              <a:t>don effectué à travers ses outils est intégralement reversé à l'association bénéficiaire. microDON se rémunère sur les prestations </a:t>
            </a:r>
            <a:r>
              <a:rPr lang="fr-FR" sz="1600" dirty="0" smtClean="0">
                <a:latin typeface="+mn-lt"/>
              </a:rPr>
              <a:t>(entreprises </a:t>
            </a:r>
            <a:r>
              <a:rPr lang="fr-FR" sz="1600" dirty="0">
                <a:latin typeface="+mn-lt"/>
              </a:rPr>
              <a:t>et </a:t>
            </a:r>
            <a:r>
              <a:rPr lang="fr-FR" sz="1600" dirty="0" smtClean="0">
                <a:latin typeface="+mn-lt"/>
              </a:rPr>
              <a:t>collectivités)</a:t>
            </a:r>
            <a:endParaRPr lang="fr-FR" sz="1600" dirty="0">
              <a:latin typeface="+mn-lt"/>
            </a:endParaRPr>
          </a:p>
          <a:p>
            <a:pPr algn="just">
              <a:spcBef>
                <a:spcPts val="0"/>
              </a:spcBef>
              <a:buNone/>
            </a:pPr>
            <a:endParaRPr lang="fr-FR" sz="2000" dirty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fr-FR" sz="2000" b="1" dirty="0">
                <a:latin typeface="+mn-lt"/>
              </a:rPr>
              <a:t>Les investisseurs de microDON </a:t>
            </a:r>
            <a:r>
              <a:rPr lang="fr-FR" sz="2000" dirty="0">
                <a:latin typeface="+mn-lt"/>
              </a:rPr>
              <a:t>sont principalement des fonds </a:t>
            </a:r>
            <a:r>
              <a:rPr lang="fr-FR" sz="2000" dirty="0" smtClean="0">
                <a:latin typeface="+mn-lt"/>
              </a:rPr>
              <a:t>solidaires</a:t>
            </a:r>
          </a:p>
          <a:p>
            <a:pPr lvl="1" algn="just">
              <a:spcBef>
                <a:spcPts val="0"/>
              </a:spcBef>
            </a:pPr>
            <a:r>
              <a:rPr lang="fr-FR" sz="1600" dirty="0" err="1" smtClean="0">
                <a:latin typeface="+mn-lt"/>
              </a:rPr>
              <a:t>Equisol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de la Région Ile-de-France, </a:t>
            </a:r>
            <a:endParaRPr lang="fr-FR" sz="1600" dirty="0" smtClean="0">
              <a:latin typeface="+mn-lt"/>
            </a:endParaRPr>
          </a:p>
          <a:p>
            <a:pPr lvl="1" algn="just">
              <a:spcBef>
                <a:spcPts val="0"/>
              </a:spcBef>
            </a:pPr>
            <a:r>
              <a:rPr lang="fr-FR" sz="1600" dirty="0" err="1" smtClean="0">
                <a:latin typeface="+mn-lt"/>
              </a:rPr>
              <a:t>InnovESS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de France Active </a:t>
            </a:r>
            <a:endParaRPr lang="fr-FR" sz="1600" dirty="0" smtClean="0">
              <a:latin typeface="+mn-lt"/>
            </a:endParaRPr>
          </a:p>
          <a:p>
            <a:pPr lvl="1" algn="just">
              <a:spcBef>
                <a:spcPts val="0"/>
              </a:spcBef>
            </a:pPr>
            <a:r>
              <a:rPr lang="fr-FR" sz="1600" dirty="0" smtClean="0">
                <a:latin typeface="+mn-lt"/>
              </a:rPr>
              <a:t>Solid </a:t>
            </a:r>
            <a:r>
              <a:rPr lang="fr-FR" sz="1600" dirty="0">
                <a:latin typeface="+mn-lt"/>
              </a:rPr>
              <a:t>de </a:t>
            </a:r>
            <a:r>
              <a:rPr lang="fr-FR" sz="1600" dirty="0" err="1" smtClean="0">
                <a:latin typeface="+mn-lt"/>
              </a:rPr>
              <a:t>Siparex</a:t>
            </a:r>
            <a:r>
              <a:rPr lang="fr-FR" sz="1600" dirty="0" smtClean="0">
                <a:latin typeface="+mn-lt"/>
              </a:rPr>
              <a:t>.</a:t>
            </a:r>
            <a:endParaRPr lang="fr-FR" sz="1600" dirty="0">
              <a:latin typeface="+mn-lt"/>
            </a:endParaRPr>
          </a:p>
          <a:p>
            <a:endParaRPr lang="fr-FR" sz="4000" dirty="0"/>
          </a:p>
        </p:txBody>
      </p:sp>
      <p:sp>
        <p:nvSpPr>
          <p:cNvPr id="2050" name="AutoShape 2" descr="data:image/jpeg;base64,/9j/4AAQSkZJRgABAQAAAQABAAD/2wCEAAkGBxISEhUUExIUEhQXGRwaFhcYGRgVFxcZFRkXGhcWFxQcHyghGBslGxUUITMhJSkrLjAuFx8/ODUtNygtLisBCgoKDg0OGxAQGzYkICYsNSwsLCwsLS43LCwsLSwsLC4sLC0sLCwsLCwvLCwsLC8sLCwsLCwsLCwsLCwsLywsLP/AABEIAIUBewMBEQACEQEDEQH/xAAcAAEAAgIDAQAAAAAAAAAAAAAABgcEBQECAwj/xABNEAABAwICBgQICggFAgcAAAABAAIDBBESIQUGMUFhcQcTUYEiNHJzkaGxshQjMkJSgoOSwtEzNURTorPBwxUXJEOTVGIlRWN00uHx/8QAGwEBAAIDAQEAAAAAAAAAAAAAAAQFAgMGAQf/xAA6EQACAQMBBAYJAwQDAQEBAAAAAQIDBBExBRIhQRMyUXGBsSIzNGGRocHR8BRC4SNScoIGNfFiJBX/2gAMAwEAAhEDEQA/ALxQBAEAQBAEAQBAdXvDQSSAALknIADaSV6k28I8bSWWa6g0/TTPwRyhzuyzhe221wMXct9S1q0470o8CLRvretLchLL/PibNRyWEAQBAEAQBAEAQBAEAQBAEBENfNbH0YZHE1pleCbuza1oNtm8k39Cl2tuquXLRGmtVcOCIP8A5gV/71v/ABs/JTv0dLs+ZH6eY/zAr/3rf+Nn5J+jpdnzHTzPWHpFrm7TE/ymf/EheOypPtH6iZJNDdJcTyG1EZhP023ezvFsTfWo1SxkuMHk2xuE+sTqCZr2hzHB7XC4c0ggjtBG1QWmnhkhPOh6Lw9CAIAgCAIAgCAIAgIj0i6xS0kUbYfBklLvDsDhay17A5XJc3bxUu0oxqSblojTWqOK4FeUGuNbE8P698gvmx5xNcOzP5PMWVhK2pSWMYIqqzTzkubRWkGVETJYzdrxccO1p4g3B5KnnBwk4snxkpLKMtYHoQGj1z0y6kpXSsAL7hrb7AXbyN9hcrfb0lUnus11Z7scoqZmttcH4/hUhPYSC37lsPqVr+npYxukPpZ9pcWrekzVU0UxGEvHhAbMTSWutwu0qnrU+jm4k2Et6KZs1rMwgCAIAgCAIAgMXSdL1sMkYNi9jm37Li11spT3JqXYzVXp9LSlDtTRD9WtUZ4alsshYGsvsJJddpGWWW1Wt3f06lJwjnLKKw2TWo11Um1hdndgnSpjoggCAIAgCAIAgCAIAgCAIAgKq6XPGIfNfjKtLDqPvIdzqiCgXU4jkp/y+r/3bPvtUX9ZS7fkbugmYdfqdXRAudTuc0b2Fsn8LST6lnG5pS0Zi6U1yNEt5rJNqRrS6jkDXkmnefDH0Cf9xvZxG8cQFGubdVVlam2lU3Hx0LoBvmMwqYnnKA4cbZnIICCax9I0cZLKVomcNsh/RjyQM3+ocSp9GycuM+HuI87hLhEglfrVWzG7qmQcGHqx6GWv33U6NvTjpH6kZ1ZvmY8WnqtpuKmfvke4d4JIK9dKm/2r4HinJczcaO14qWEY3Fw7W2a4fUIMZ+6DxC1TtIPT8+psjWktSb6F14jeB12ENuB1zQQ1pOwTRkkwknYbuYfpblCqWjXV+H27fk/cb41k9fzv7CXg3zGYUM3nKArfph/Zftf7Ssdn/u8PqRbnkVwrEikx6OdZPg8vUyH4mU5E7GSHIHgDkD3cVEu6G/HeWq8jfQqbrw9C3lUE0ICH9KniX2jPxKXZet8DTcdQqBW5BLr6Ov1dB9f+a9U1365/nIn0eoiSKMbThzgNuSBvB0ZM07HNPIgr1xa1RipRejPReGQQHV7wNpA55L1JvQ8bS1OGStOxwPIgo01qFJPRndeHoQHRkrSSA4EjbYg25r1xa1PFJPRndeHoQHnJOxvynNbzICyUZPRGLnFas5jka7YQeRuvGmtT1ST0O68PQgOHOA2myYyeN4PNtSwmwe0nsBF1k4SXHB4pxbwmeqxMggPOSZrflOa3mQF6ot6IxcorVnMcrXfJcDyIKOLWp6pJ6M7rw9CAqrpc8Yh81+Mq0sOo+8h3OqIPHtHMe1TmR0fRq50tAgK86TdWmYDVxNwuBHWgbHAmwfb6QJF+0HgrCzrvPRvwI1emsbyKzVkRC6OjnSJmomAm7oiYz9WxZ/A5ipruG7Vfv4k+hLMCTqMbSqOkHW0zOdTwutC02e4f7jhtF/oD18rK1tbfdW/LXyIdarn0VoQdTSOZmjNEz1DsMMTpCNthkObjkO8rCdSMOMngyjFy0Ru3agaQAv1TTw6xl/bb1rT+spdvyNnQTNBXUMsLsEsbo3djha/Edo4hSIzjJZi8mpxa4M60lU6J2Jhz2EEXa5p2tc3Y5p3gpKKksMJ4LA1M1lERZG4n4NIcLMRuaeX9yXHbGdrSd3J1oFxQ3stdZfNdvf2kmlUxw5eRZKrSUVv0w/sv2v8AaVjs/wDd4fUi3PIrhWJFCAt/o61k+ExdTI680Q2na9mwO4kZA9x3qpu6G5LeWjJtGpvLD1JgoZvIf0qeJfaM/Epdl63wNNx1CoFbkEuvo6/V0H1/5r1TXfrn+cifR6iGuOsZpWhkdjK8XF8wxuzERvJN7cjyO+xs+me9Lqr5ldtTaH6aKjDrP5Lt+xXbn1FU/wD3Jnndm63duHqV7ilRjyijl3Kvcz5yfx/8Mp+rNY0Yuofl2WJ9AN1qV7QbxvG57Nu4re3GbPVvWuWB4jnc58d7HFcuj43OZA3g93GPdWMKkd6nwfmS7DalSjPo6zzHTjqjea2a2iICOnc1zyLl4IcGA7Lbi72d6h2Vg5veqLC7O0sdpbVVJblF5b564/khsGjKuq8MMklv89xyPJzjYq2lWoUPRbS93/hQwtrq59NJy97+7PKs0VUU9nPifH2O3A+UMgVlCvSq8ItMwq2txQ9KcWvf/KJFqnrZI17Yp3F7HGwc7NzSdl3b289igXthFxc6aw1y7S02btWamqdZ5T0fZ/BNNYHkUs5BIIjdYjIjwTsKqbZJ1op9qOgvG1bza7H5Fb6kuIrYrEi+IHiMDjY94HoV/tBJ28vzmcnshtXcfHyZadVUNjY57zha0XJ4Bc3CDnJRjqzsqlSNOLnLRFY6d1tnnJDHGKLc1ps4jtc4ewZc9q6K3sKdJZksv80OQvNrVqzag92Pu18WYNJq/VTDEyF5BzubNvxBcRdbp3dGm8Sl+eBHp2FzVW9GD8vM61Oiqqm8J0ckdvnjYPrtyHpXsK9GtwTT938M8qWtzb+k4te9fdEx1E0/NM50Upx4W4g/fkQMLjv27duRVVtG1p00pw4cdC92Pf1azdOpxws5+5k646zGmtFFbrXC5O0MB2G29xWuxslW9OfV8zdtTaX6ddHT6z+X8kDZHU1bjYSTu3nNwF+JyarlujQXKJzajc3UuGZP8+BlHVOt/cH7zPZiWv8AX2/93n9jd/8Ayrv+z5r7k91WE0NKfhRw4C4guNyIwAcznvxd1lS3nR1K39Hn5nS7PVWlb/8A6OGM69nv+ZDtYNb5pnFsTjFFutk93Fzto5D1q1ttnwprM1llDe7Xq1ZbtN7sfmzBpNWquYYxC6xzu4ht+PhG55rdO8oU3uuXw/gj09m3VVbyj8eHmcVmgaunGN0bmgfOaQbcSWnweZXsLqhV9FPwf8mNWxurf03FrHNfxobfVvXKSNwZUOMkZyxnNzOJPzh23z9iiXWzoyW9TWH2dv2J9hticJKFZ5XbzX38yxmm+YzCoTqk8lV9LnjEPmvxlWlh1H3kO51RB49o5j2qcyOj6NXOloEBr9YYQ+lqGnYYnj+E5rZSeJxfvMZrMWj5/CvytLN6H5fAqG7g5jvvBw/AFWX64xZLtnwZvekHTJpqR2E2klOBh3i48J3c2+faQtFrS36nHRcTZWnuxKWVyQDa6saGdWVDYgbN+U930WN2nnmAOJC1Vqqpw3jOnDflgtfS2mKXRcLGBlv3cTNpttc4n1uOZ4qqp06leTfzJkpxprBGI+lM4vCpRh4SXcPSyx9SlOw4cJfI1fqfcbrTmlKKt0dLMfCaxpsD4MkchyYOBJIG8EHeFpp06lKso/mDOcoTg2VArYhGdoh4LjE42ZMMBvsa6/xb/qutf/tLu1YVNN5cvxmUeztLf1E0s6opR1l+tiJjkvtuzYTxItfiCqi5pqE+Gj4om0pb0eOpGemH9l+1/tKTs/8Ad4fU1XPIrcqyIpuNYtBupXRnMxysa9juYBc08QT6CFpo1VUT7UZzhuswtF6QfTysljNnMNx2Eb2ngRcLOcFOLizGMnF5Re+hdKMqoWTRnwXDMb2kbWniCqKpTdOTiyxjJSWUR3pU8S+0Z+JSLL1vga7jqFQK3IJdfR1+roPr/wA16prv1z/ORPo9REI1wqMdZKb5NOEcMAAPrB9KvrGG7Qj8ficbtSpv3U/dw+BYOqOjWwUzLDwngPed5LhcA8gbf/qo72s6lV9i4I6jZttGjQjhcWsvx+xulEJ5BukfRbcLahos6+F9t4IOEniLW7x2K42XXeXSemqOd27ax3VWS46P6EZ1W0aKipYx2bM3O4hudu82HerG8rOlSclroio2dbqvcKMtNX4FvMaAAAAAMgBkABuAXLt54s7hJJYR1lia5pa4BzSLEHMEHcQkZOLyjyUVJOMllFOaeoeoqJIhsa7LyXAOb6iF1dtV6WlGfacJe0FQryprRP5aosirqDJo1zztdTknngz9d1QQhuXaiuUvqdZUqOpYOb5w+hA9S/HYebvccrq/9nl+c0c1sn2uHj5MlPSTWFsMcYPy3EniGWy9LmnuVbsqmnNz7PqXO3azjSjTXN+RpdQdDtmldI8Ymx2sDsLje1+2wBNuIUvaVw6cFGOr8iv2LaRq1HUmuEfP+Cy1z51pwQgPGmo4479XGxl9uFobfnbas51Jz6zz3munSp087kUs9iKi1hqDJUzOP03AcmnC31ALqLWG5RivccPfVHUuZyfb5cC19DUDYIWRtFrAXPa47XHmVzVeq6tRyZ2ttQjRpKEeXmZq0m8iPSPXFkLIgbdY658lljb0lvoVpsulvVHN8vqUe3a7hRVNfufyX4jSdH+iGyyOleLtjthB2F52HuA9YUvaVw4QUI6vyK/YtpGrUdSS4R07/wCCyVQHWAoCrNd9ENp57sFmSDEBuBB8IDhsPeuk2fcOrTxLVHG7XtI0K2YaS4+PMmGoVcZaUA5mMlncLFvoBt3Kq2jS3K2Vz4l7seu6lsk/28Pt9iG9LnjEPmvxlbbDqPvJNzqiDx7RzHtU5kdH0audLQIDD0z4vN5t/ulZ0+su88loz57C6ArCyOh79q+y/uqt2h+3x+hKtuZgdLVWXVMce5kd++Rxv6mNWyxjiDfazG4fpJENoqV0sjI2fKe4NHNxtc8FMlJRTbNCWXhF3av6r09GXOiDsTgA4uN8h2dlz7AqSrXnV4SJ8KcYaHjpvU6mqpTLKZC6wbk6wAbsAFu0k95WVO5nTjuxPJUoyeWa89G9F2zD64/JbP1tX3GP6eBD9etEQURZDA6S8gxShzrjC0/F3AAv4WM93FS7apOrmUuWn1NNWKhwREVLNBwV6CzOj+rPw2Zu6eGOf6xDC/8Ailf6FW3Uf6afY2vz4Eui/TfvWTz6Yf2X7X+0mz/3eH1PLnkVuVZEUu+t0IysoI4nZHq2FjvovDBY8tx4EqkjVdOq5LtLCUFOGClqumfE90cjcL2Ehw7CPaOKuYyUllEBpp4ZJdQNZPgk2CQ2glIDuxjtjX8BuPC3Yo11Q6SOVqjbRqbrw9Ca9KfiP2jPxKHZet8DfcdQqBWxCLr6Ov1dB9f+a9U1365/nIn0eoivNPeMz+dk99y6O29TDuXkcNee01P8n5lw0X6Nnkt9gXLVOs+87un1F3HssDMjmv8A4m7ym+8p+zfXrxKvbHskvDzIv0ceNO8073mKx2p6ld/3KbYXtD/xfmiy1z51oQFV6+D/AFsnJnuhdJs72dePmcZtn2uXcvIllMf/AAk+Yd7HKsl7d/si8h/1v+jIbqX47Dzd7jlbX/s8vzmig2T7XDx8mbzpO+XByf7WqHsnSfh9Sx/5BrT8foZ/RoPiJPOfhatG1fWx7vqyTsH1Ev8AL6Il6qy8CAIClNJ/ppfOP94rrqPq49y8j5/c+un3vzLqbsXIs79aHKHpX/SafjIfJd7QrvZPVl4HM7f60O5/Q2fRqP8ATSH/ANU+4z81H2r61d31ZL2D7PL/AC+iJaqwuwgIP0nDwYDxf68H5K42TrPw+pz3/IF6NN9/0O/RkfAm8pvsK82t1onuwH/Tn3oj/S54xD5r8ZWFh1H3lpc6og8e0cx7VOZHR9GrnS0CAwtNG1PMTs6p/ulZ0+uu88loz58C6ArCyeh5uVSd14x6Os/MKt2h+3x+hKtuZoek2/w99/oMtyt+d1vs/VI11+uRmnL8TcGLGSA3CSHXOQAI352Up4xxNSzyLx1T0RJSwmOWYzOLy7Eb5AtaMOZOwtPpVHXqKpLKWCfTg4rDeSPaT1LrJJpJGV72Ne9zmtvIMIcSQ3J27YpELqmopOHl9jXKjJvO8Yp1Grx/5i/78w/Es/1dL+zyMehn/cV3WzOe8l0jpiDYPcXOLgDkbuztvtxVhFJLgsEZvieK9PAgJ7qGD8Og/wDaZ8sWXqLVBufVP/Ik0uuu4yumH9l+1/tLDZ/7vD6ntzyK3KsiKfQmh/F4fNs90Ln6nWfeWcdEQ/pM1b61nwqMfGMHxgHzmD53Nvsv2BS7Ovuvcej0NFenlbyKsVoQyUVGsfXaN+DyH4yJ7MBO18YuPS3IcrcVGVDdrb60fmbnUzT3WRdSTSXX0dfq6D6/816prv1z/ORPo9RFeae8Zn87J77l0dt6mHcvI4a89pqf5PzLho/0bPJHsC5WfWfed3T6i7j2WJmRzX7xN3lN94Kfs3168Sr2x7JLw8yL9HHjTvNO95isdqepXf8Acpthe0P/ABfmiy1z51oQFV6+eOP5N90LpNnezrx8zjds+1PuXkSul/VJ8w/2OVZP27/ZF3T/AOt/0ZDtS/HYebvccra/9nl+c0UGyfa4ePkze9JzfCgPB/qLPzULZD4T8PqWP/IFxp+P0MvozlHUyt3h4J5OaAPdK1bWT6SL9xI2DJdDKPv81/BMlVF6EAQFKaT/AE0vnH+8V11H1ce5eR8/ufXT735l1N2LkWd+tDlD0gHSc3w4D2tePQW/mrvZL9GS7jmv+QL0oPv+hsOjSQdRI3eJL9zmtA90rRtVf1Yv3fVknYMl0El/9fREvVWXgQEF6TpB8Q3f4Z9wD+voVzsldd931Oc/5BLhTj3/AEPboyYermO4uA9A/wDsLDaz9OK9xs2Av6c37yPdLnjEPmvxlY2HUfeWdzqiDx7RzHtU5kdH0audLQICJdI+mmwUrogR1swwhu8MOT3Hha45ngVLtKTlPe5I0154jjtKdVuQS3eiuhLKMvO2V5cPJbZg9bXHvVTfTzUx2Im26xHJHOlujLaiKXc+PD3xuJ9jx6FIsJZg49jNVwvSTIXRVTopGyMsHMN2kgEAjYbHJTZRUlhmhPDyix9Q9cZqioMNQ9pxNvGQ0N8JuZbltu25+qq66towhvQ8SVRquTwzZa96TrqW0sGF0NrPuzEWOHzifokWz3EcQtVtTpVPRlqZVZTjxWhCKrX+tkY5hdGA5paSG2IDhYkG+Rz2qdGzpJ5NDrzaNK/RMracVDmlsZeGMJyLyQ43aN7QG7eOW+27pIue4tTXuvd3jBWZiAOzM7kBZvR7R/6uoftbDGynB3EsDWut3xX+sq26l/Tiu3j+fEl0V6TfZwPHph/Zftf7S92f+7w+p5c8ityrIin0JofxeHzbPdC5+p1n3lnHRGYQsD0pfXzVz4JNiYPiJCSzsafnR/1HDkVc2tfpI4eqIFanuvhoRhSTUEBdfR1+roPr/wA16prv1z/ORPo9RFeae8Zn87J77l0dt6mHcvI4a89pqf5PzLho/wBGzyR7AuVn1n3nd0+ou49liZkc1+8Td5TfeCn7N9evEq9seyS8PMi/Rx407zTveYrHanqV3/cpthe0P/F+aLLXPnWhAVXr544/k33Quk2d7OvHzON2z7U+5eRK6X9UnzD/AGOVZP27/ZF3T/63/RkO1L8dh5u9xytr/wBnl+c0UGyfa4ePkyba96MM1PiaLujOK28ttZwHqP1VT7OrKnVw9Hw+x0O2LZ1qGY6x4+HP7+BBdWdNGklx2LmOFntG0jcRxH59quru2VeGOfI5vZ967Wrvap6r85lnUenKaUXZMzkSGuHNpzC52dtVg8SizsKV5QqrMZr4/Q61mnqaIXdMzkCHO+6Llewta03wizyre29NZlNfHPyR4aD1khqnObHja5ovZwAuL2uLE9o9KzuLOpQSctPcarTaNG5k4wzldpVuk/00vnH+8V0dH1ce5eRx1z66fe/Mupuxcizv1ocoekd140UZ6e7Rd8ZxAbyLeEB3Z9ynbPrqlVw9HwKva1q69DMdY8fuQXVbThpJcRBdG4WeBttucOIz9JVzeW3TwxzWhzmzr12tTL6r1LPotLQTC8crHcLgEc2nMLnqlCpTeJROwpXVGqswkmdNI6bp4AS+Vo/7QQ5x5NGa9pW1Wo8RiY17yhRWZyX1+BVuntKuq5y+xAyaxu0gDYOJJJPeujtqCoU934s429upXVbex7kiy9VdGGnpmMcLPPhP8p27uAA7lz95W6Wq5LTRHW7Otnb0FB66vvf20ID0ueMQ+a/GVKsOo+8yudUQZpsbqcRyff5oy/8ATR/fd+SgfoI/3En9S+wxa3pLqnC0ccUXGxe4crm3pBWcbGmtXk8dxLkRCrqpJXl8j3PedrnG5P5DgpcYqKwjQ228szNXtCyVkzYmZDa925jd7jx7BvPesKtVU47zMoQc3hF70dM2JjY2CzWNDWjsDRYKilJyeWWCWFhGj180KaqlcGi8jDjjG8loN297SRzst9rV6Opx0fA11Yb0SkldEA7wTOY5r2Etc0gtI2gjMEI0msMJ44lr6udIEErQ2pIhl2En9G7iHfN5H0lVVaznF5hxRNhXT6xs3SaJaesvQg7cXxOL07brVi4fDj8zL+nrwIb0h61wVMbYILvDXh5fbC3Jrm4Wg5n5W3ZlvUy0t503vSNFaqpLCIIpxHNhoduEmci4itgG3FKb9U0DfYjGR2MPaFrqcfR7fLn9jKPDiXFqZoY0tKxjv0jvDk8t1sr77AAdyqLir0k21pyJ1KG7HBFOmH9l+1/tKVs/93h9TTc8ityrIin0JofxeHzbPdC5+p1n3lnHRGYsD0wNOaKZVQvhk2OGR3tcPkuHEFbKVR05KSMZxUlhlEaSoHwSvikFnsNj2HsI4EWI5q8hNTipIrpRcXhmMsjwuvo6/V0H1/5r1TXfrn+cifR6iI1pnVGqfUSOYwOY97nB2JoADyTmCb5X7FbUL+jGklJ8UsY7jmbrZNzO4lKKym85z2/MsaBmFrR2AD0BUMnltnUxWIpHdeGRp9a9HPqKZ0cdsVwQDlfCb2vuUqzrRpVVKWhB2jbzr0HCGpotSNXZ4JXSStDBhLQLgkklpvkSAMlN2hd06sFCDzxyVuydn1qFR1Kixwx5dhNVUHQBAQPXDVqpmqDJEwPa4D5zRYgWzuR2bldWN5Sp0t2bw0c3tTZ1etX36ayn71w+JI4NFPFD8HuMfVFt92JwO/suVAlXi7npeWcltG2krPoOe7jxIvqrqxUxVTJJGBjWXzxNN7tIAABPbvVjeXtGdFxi8tlNs7ZlxSuFOawlnmuzBYKozpyIae1IZK4vgcI3HMsPyCeFs2+sclaW20pQW7UWV28/5KO82LCq3Ok919nL+CMzam1rTlEHcQ9lvWQVYx2jbvnjwZUS2PdxfCOe5r6nem1KrHHNjY+LnD8N1jLaVBaPPh98GVPYt1LVJd7+2Saas6tMpAXYscjhYutYAbcLR6M+AVTd3kq/DGEX9hs6Fqm85k+f2IlXanVTp32a3A55IfiFgHEm5F779llZ09oUVSWXxS0KStsi5lXeFwb1z+MsoBc+dacoAgIpp/UuOZxfE7qnnMi12OPbb5p5ehWVttKVNbs1lfMprzY9Os9+m91/J/b84EYm1JrBsYx/EPH4rKxjtKg+ePAp5bFuo6JPuf3wdqfUerccwxnlOB9268ltOgtMvw+57DYlzLXC8ftklmr2qMVMQ9x62QbCRZrfJb28T6lWXN/Ost1cEXdlsqnbvfb3peXcSRQC1IH0l6uTVBjmhaZCxpa5g+Va9w5o377jbsU6zrRhmMuBHr03Liivf8Aq/wDpaj/if+SsOmp/3L4kXcl2D/Aav/paj/if+SdLT/uXxG5LsPWHVitfkKWbvaWD0usF469JfuR6qc3yJDofo2qHkGdzYW7wCHv5ZeCOdzyUepfQXV4m2NvJ6lk6G0PDSx9XCzCNpO1zj2udvKrqlWVR5kSowUVhGDrLrMKQZU1XVP3MggkkHfJbAPTfgtZkVnXdJmm8ZMeinRx7mvp6qR3e8YR/CvQROo0rPLI+Sejkgc44iGQTBlztOEgkXOe22asbe6Sjuz5EWrRbeYnma5g2h45xyD2tUn9VS7fkzV0M+w6nSkI2yAc7j2he/qaX9x50U+w4Glqf99H94L3p6f8Acjzo59h3GkoD/vR/fb+a96an/cviOjl2GTSSRvP6aJjQLue5ws1o2ntPIZkkWXkq0IrOQqcm8YMqg17pKedjhTyTxQ3MQxNZd5timeCDdxsLDYLNGdrqvrXOU1Hnq/ovcSYUsPLJzoTpaNW/q6fRlTM7fgcwhvlvNmsHEkKGSDO6S9GzzwQyiI3jLsbGnG5ofhzyGdsGdr7ezNTbGpGMmnzI9xFtJoraiopJniOJjnvOQAHrPYOJVnKSisyZESbeEfQNDB1cbGE3LWtbftwgD+ioJPLbLJLCPdYnoQEN6RdWTUxiaJt5oxsG17N7eJFyR3jeplpX3Huy0ZorU95ZWpUzYHl2AMcX3thDSXX7MO26tsrGSHh6F5an6PfT0cMUmTwCXDsL3Odh7sVu5UdxNTqOSLCnFxikzcrSZhAEAQBAEAQBAEAQBAEAQBAEAQBAEAQBAEAQBAEAQBAEAQBAEAQHV7rBEDWvgJNztW5PBjg6/Bk3hg6upL7k3hg83aPadrWnmAvd4YPF2h4jtijPNjfyXmRg8Tq7TE3NLTu5xMP9EygcM1ToL+FQ0rmnthjNv4Vi+KPSQ0NDFAwRwxsiYNjWNDGjk0Cy1npkIDiyA5QBAEAQHFkBygCAIAgCAIAgCAIAgIZT0MlVV1oNXVRCN7AwRyYWjFGD8kg71Mc1Tpw9FPPaveaEnKUuLPbRGtJbR075mvnnlLmNZG0F8hjc5pda4AFgCTxXlS3zUko8EuPHlk9jVxFZ4szDrfCKeSdzJWdS9rJY3NAkYXOaBcXsR4QNwdnoWH6aW+oprjxTPelW632GRonWOOeQxdXNBJhxtbMzAXsvbE3M3GYyNjwyKxqUHCO9lNe49jUUnjQ19PrzA6zjFUMjLsBlcwdU117AOeHHhmLjMXWx2klzWezPExVZdhmaU1mZDI6NsM87mNDpeqaHCNpzGIkjMjOw3LCFByWW0s6Z5mUqiTxjJ0rtboIxEWsmm65hfEImYy7DbwQ24OKxJ7BhN7L2NtKWc4WHh5PJVUsc8mdpTTDIIBM9j8JLBhAGMGQgAEEgCxdnnuWuFJzlur8wZynurJ6S6TY2oZTkOxvY54OWEBhAIJve/hdi8VNuDn4De9LdNJSa9QSBjupqGRudg61zB1TXE2DXPDjwzFxnztvlaTWVlZ7MmtVk+TN7pfSLaeF8zw5zWC5DbYjuyuQN/atFODnJRXM2SlurJrtGa0RTSti6ueFz2l0RlZgErRmSw3N8s87ZLZO3lGO9lPtxyMY1E3g8YtcYXOb8VMIXP6ttQWjqXPvYWN72JyxWtdZO2klqs645niqrOnDtM+HTkbhUkNf/AKYkPyHhYW4zgzzy7bLW6TW77zJTTz7jL0bWtnijlaCGyNDgDa4DhcA2JF8+1YTi4ScXyMoveSZjaW0yyndG1zJHukxYQwBxu22VrjbcLdRt5VU2mljXJGuLuNCUYtNuWcYWdDV6a00JKSV0Rkiex7GuBuyRhL25Gx3g9qkULbcrxU8NNP3p8GQ7q76S2lKGYtNJ8muKN3DXtdNJCA7FGGknKxx3tbO+7sUSVJqCnyf0LCNeMqsqfNY+ZgN1jjdHE9kcj3SlwZGA3GerJDic7AC3bvW52clKUW0ksZffoRlfwlCMoxbcs4XDPDXnj5mdoyvEzScEkZacLmvbhII9RHEFaatLo3jKeewk0K6qpvDWOGGjCqNYWtc8NhmlbG7DI9jQWtcLXFr3Nr52C3RtG0sySb4pMjzvopy3YtqLw2lo/jnhzO9dp1sbwxsUsz8OMhjblrTsLrkWJ7Nqxp2zlHebSWccXzMqt5GEtyMXJ4zwWi+XwO0OnInmANxOE4fgNhYdWLuDs8jtGV8wvJW04qef24z49h7G9pydNR/fnHhrk6VenYozLiY+0TmNeQG2HWgEO27BcXXsLWc93DXpJteB5UvYU97KfotJ+PPXQyKvSUccjIyDdzXPJFsLGsFy55vkN2V1hCjKcHJcml3t9hsqXMIVFB8033Jc2YdHp+ORzAYpY2yX6p722Y+24G9xcZi+1bZ2koxbym1qk9DTSv4TklutKWja4P8A95Z1PF2s8ILrxTBjHlj5MF2MINvCcDs2ekdqy/Q1OHFZaylnizB7TpJvMXhPDeOCZ2l0y4VYgED3MLQcQFybuaMYzt1Yubnbf1lbJ0Ok3uOdPp3nsr2SulRUHjGviuPcuZvOrCh5LAdWEyDuF4AgCAIAgCAIAgCAIAgCAIAgCAIAgCAh0FTPTVVY4Uc8wlewscwNwnDGBm4kWz4FTHGM6cFvJY+5oTcZPgYlPoiopY9HymJ0rqczGWOOxeBUX+Tc2dhvY2PqzWbqQqOcc4zjDfuPFCUVF40+p5aQ0ZUTU9dJ1D2OqJoXRxG3WYYnRgucAcsgTbgV7CpCM4LOifHvyeSjJxk8atEjraSQ6Rp5AwmNsUoc7cC4tsDzsVGjJdDJc8o2tPfT9xoRoqf/AAd8PVO60vJDLeFb4Rivbyc1I6SP6hSzw/g17r6LGPzI03oxzKuokfS1FS2ZrDEYJHxgOYzCWy4HtsDYZm9hs3pTqJ04pSSxrlZ+HA8nH0m2m+5myotFOjqaItgMUccEgc0OMgjc8sODrDm43xZ8FqlUThPLy2146majiUeHIz9cdHyT0r2RAOkBY5rSbYure12G+4kArXbzUKictDKrFuOEa6ikqJ6+KZ9LLBG2F7LvLSS4uaSLNJsMsidua2yUIUnFSy8mK3nNPGOBrG6Jn/wUQdU/rsV8FvCt8JxbPJzWx1Ifqd7PD+DDcl0WMcf5JDr5+r6nyP6hR7X1se821uozW0jaipqKR7qZ8DKdjy9z3NIc6SMMAjwk3G+/s37JbkISSlnP35mC3pSTxjBptDaCLBFTy0NRI9r7PkM8jKfAHEiVoD8JIFjhwi/Nb6lbOZxmsdmFnu0+prhTxhNP48DZ1kNVA+uYylfOKm7o3sLcILo8Lg8Egi1u9aouE1BuWMa/E2NSi5JLOTYaDrnwNoaR8JDnwZuJAwGJjcTS3mWi/Fa6sFNzqJ8/Myg93di1yO+skrmVVG5rDIQZfBBAJGAXtfK4Fzbgt1rFSo1U3jTj4kC+lKNxRcVnrcPAwa2gnkhqpOqc10z4iyPIvwxloubbMrm3BbqdWnCdOO9winl9+SPVoValKrPdw5OOFzwsGxqWzQVUkrYHTNlY0DCWgtcy4s652G+1aIunUoqDlhpvXsZKmqtG4lUjDeUktMcGu/l7zVwaOc2lpxLTSvc10hJjdhlixOJBaL+FfLfuUiVVOtNwmkmlquD4c+4iQoSjb01UpttN6PDjlvTtz3m61YZMGP60y4cfxQmIMuGw+WRxuol26bktzGcccaZ9xPsFVUHv5xnhva495p9LUrxJKYoKqKZzrsfE8dVIdzpATZue0WUqjOLhHflFx5priu4g3FKSnJ04SUm+Di+D97+pnPM1PUOlML5xJExpMdjaRl7gtJFgb7VpXR1aSgpKOG9exklurRrObg5Zilw7V9DDptFzwR0cnVmR0JlMkbSMVpr7L5Ei4yW2denUlUjnCljD7vuR6dtWowoz3cuO9lL/AOvsZmjKJ8xrOuidE2bCADYm2DDe4yvsPArVVqRpqnuSzu/c30KU6rrdLHdUsfDGDx0Poud8c7pxhldF8HZf6LW2xX7HON+5Z169OMoKnpneffn6I121tWnCbqrEnHcXclr4vieGhaDwoGOo5g6Oxe98rura5gycxuIh1zuAFr9izr1eE5KosPRJLLT7eHA12tDjTjKk8x1bk8JrmllpmQaGX4FVMwOxvklLW2zIc+4I5ha+lh+opyzwSXkbnRqfpasMcW5Y8WZUsEkdTBKI3PYYhC/Da7CXNIcR9Ht7LFa1KEqM4Zw87y95tlCcLiFRRyt3deOXFce436hFiEAQBAEAQBAEAQBAEAQBAEAQBAEAQBAEAQBAEAQBAEAQBAEAQGFprRzamCSFzi0PFiRa45X5LOnNwkpLkYzjvJoyomYWgdgA9CxbyZHdeAIDz6hmPHhbjthxWGLDe+G+2187L3Lxg8xzMeq0e18sMpJBix2GVj1jcJutkKrjCUO3HyNNSgp1IVG+Mc/NYMxaje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ISEhUUExIUEhQXGRwaFhcYGRgVFxcZFRkXGhcWFxQcHyghGBslGxUUITMhJSkrLjAuFx8/ODUtNygtLisBCgoKDg0OGxAQGzYkICYsNSwsLCwsLS43LCwsLSwsLC4sLC0sLCwsLCwvLCwsLC8sLCwsLCwsLCwsLCwsLywsLP/AABEIAIUBewMBEQACEQEDEQH/xAAcAAEAAgIDAQAAAAAAAAAAAAAABgcEBQECAwj/xABNEAABAwICBgQICggFAgcAAAABAAIDBBESIQUGMUFhcQcTUYEiNHJzkaGxshQjMkJSgoOSwtEzNURTorPBwxUXJEOTVGIlRWN00uHx/8QAGwEBAAIDAQEAAAAAAAAAAAAAAAQFAgMGAQf/xAA6EQACAQMBBAYJAwQDAQEBAAAAAQIDBBExBRIhQRMyUXGBsSIzNGGRocHR8BRC4SNScoIGNfFiJBX/2gAMAwEAAhEDEQA/ALxQBAEAQBAEAQBAdXvDQSSAALknIADaSV6k28I8bSWWa6g0/TTPwRyhzuyzhe221wMXct9S1q0470o8CLRvretLchLL/PibNRyWEAQBAEAQBAEAQBAEAQBAEBENfNbH0YZHE1pleCbuza1oNtm8k39Cl2tuquXLRGmtVcOCIP8A5gV/71v/ABs/JTv0dLs+ZH6eY/zAr/3rf+Nn5J+jpdnzHTzPWHpFrm7TE/ymf/EheOypPtH6iZJNDdJcTyG1EZhP023ezvFsTfWo1SxkuMHk2xuE+sTqCZr2hzHB7XC4c0ggjtBG1QWmnhkhPOh6Lw9CAIAgCAIAgCAIAgIj0i6xS0kUbYfBklLvDsDhay17A5XJc3bxUu0oxqSblojTWqOK4FeUGuNbE8P698gvmx5xNcOzP5PMWVhK2pSWMYIqqzTzkubRWkGVETJYzdrxccO1p4g3B5KnnBwk4snxkpLKMtYHoQGj1z0y6kpXSsAL7hrb7AXbyN9hcrfb0lUnus11Z7scoqZmttcH4/hUhPYSC37lsPqVr+npYxukPpZ9pcWrekzVU0UxGEvHhAbMTSWutwu0qnrU+jm4k2Et6KZs1rMwgCAIAgCAIAgMXSdL1sMkYNi9jm37Li11spT3JqXYzVXp9LSlDtTRD9WtUZ4alsshYGsvsJJddpGWWW1Wt3f06lJwjnLKKw2TWo11Um1hdndgnSpjoggCAIAgCAIAgCAIAgCAIAgKq6XPGIfNfjKtLDqPvIdzqiCgXU4jkp/y+r/3bPvtUX9ZS7fkbugmYdfqdXRAudTuc0b2Fsn8LST6lnG5pS0Zi6U1yNEt5rJNqRrS6jkDXkmnefDH0Cf9xvZxG8cQFGubdVVlam2lU3Hx0LoBvmMwqYnnKA4cbZnIICCax9I0cZLKVomcNsh/RjyQM3+ocSp9GycuM+HuI87hLhEglfrVWzG7qmQcGHqx6GWv33U6NvTjpH6kZ1ZvmY8WnqtpuKmfvke4d4JIK9dKm/2r4HinJczcaO14qWEY3Fw7W2a4fUIMZ+6DxC1TtIPT8+psjWktSb6F14jeB12ENuB1zQQ1pOwTRkkwknYbuYfpblCqWjXV+H27fk/cb41k9fzv7CXg3zGYUM3nKArfph/Zftf7Ssdn/u8PqRbnkVwrEikx6OdZPg8vUyH4mU5E7GSHIHgDkD3cVEu6G/HeWq8jfQqbrw9C3lUE0ICH9KniX2jPxKXZet8DTcdQqBW5BLr6Ov1dB9f+a9U1365/nIn0eoiSKMbThzgNuSBvB0ZM07HNPIgr1xa1RipRejPReGQQHV7wNpA55L1JvQ8bS1OGStOxwPIgo01qFJPRndeHoQHRkrSSA4EjbYg25r1xa1PFJPRndeHoQHnJOxvynNbzICyUZPRGLnFas5jka7YQeRuvGmtT1ST0O68PQgOHOA2myYyeN4PNtSwmwe0nsBF1k4SXHB4pxbwmeqxMggPOSZrflOa3mQF6ot6IxcorVnMcrXfJcDyIKOLWp6pJ6M7rw9CAqrpc8Yh81+Mq0sOo+8h3OqIPHtHMe1TmR0fRq50tAgK86TdWmYDVxNwuBHWgbHAmwfb6QJF+0HgrCzrvPRvwI1emsbyKzVkRC6OjnSJmomAm7oiYz9WxZ/A5ipruG7Vfv4k+hLMCTqMbSqOkHW0zOdTwutC02e4f7jhtF/oD18rK1tbfdW/LXyIdarn0VoQdTSOZmjNEz1DsMMTpCNthkObjkO8rCdSMOMngyjFy0Ru3agaQAv1TTw6xl/bb1rT+spdvyNnQTNBXUMsLsEsbo3djha/Edo4hSIzjJZi8mpxa4M60lU6J2Jhz2EEXa5p2tc3Y5p3gpKKksMJ4LA1M1lERZG4n4NIcLMRuaeX9yXHbGdrSd3J1oFxQ3stdZfNdvf2kmlUxw5eRZKrSUVv0w/sv2v8AaVjs/wDd4fUi3PIrhWJFCAt/o61k+ExdTI680Q2na9mwO4kZA9x3qpu6G5LeWjJtGpvLD1JgoZvIf0qeJfaM/Epdl63wNNx1CoFbkEuvo6/V0H1/5r1TXfrn+cifR6iGuOsZpWhkdjK8XF8wxuzERvJN7cjyO+xs+me9Lqr5ldtTaH6aKjDrP5Lt+xXbn1FU/wD3Jnndm63duHqV7ilRjyijl3Kvcz5yfx/8Mp+rNY0Yuofl2WJ9AN1qV7QbxvG57Nu4re3GbPVvWuWB4jnc58d7HFcuj43OZA3g93GPdWMKkd6nwfmS7DalSjPo6zzHTjqjea2a2iICOnc1zyLl4IcGA7Lbi72d6h2Vg5veqLC7O0sdpbVVJblF5b564/khsGjKuq8MMklv89xyPJzjYq2lWoUPRbS93/hQwtrq59NJy97+7PKs0VUU9nPifH2O3A+UMgVlCvSq8ItMwq2txQ9KcWvf/KJFqnrZI17Yp3F7HGwc7NzSdl3b289igXthFxc6aw1y7S02btWamqdZ5T0fZ/BNNYHkUs5BIIjdYjIjwTsKqbZJ1op9qOgvG1bza7H5Fb6kuIrYrEi+IHiMDjY94HoV/tBJ28vzmcnshtXcfHyZadVUNjY57zha0XJ4Bc3CDnJRjqzsqlSNOLnLRFY6d1tnnJDHGKLc1ps4jtc4ewZc9q6K3sKdJZksv80OQvNrVqzag92Pu18WYNJq/VTDEyF5BzubNvxBcRdbp3dGm8Sl+eBHp2FzVW9GD8vM61Oiqqm8J0ckdvnjYPrtyHpXsK9GtwTT938M8qWtzb+k4te9fdEx1E0/NM50Upx4W4g/fkQMLjv27duRVVtG1p00pw4cdC92Pf1azdOpxws5+5k646zGmtFFbrXC5O0MB2G29xWuxslW9OfV8zdtTaX6ddHT6z+X8kDZHU1bjYSTu3nNwF+JyarlujQXKJzajc3UuGZP8+BlHVOt/cH7zPZiWv8AX2/93n9jd/8Ayrv+z5r7k91WE0NKfhRw4C4guNyIwAcznvxd1lS3nR1K39Hn5nS7PVWlb/8A6OGM69nv+ZDtYNb5pnFsTjFFutk93Fzto5D1q1ttnwprM1llDe7Xq1ZbtN7sfmzBpNWquYYxC6xzu4ht+PhG55rdO8oU3uuXw/gj09m3VVbyj8eHmcVmgaunGN0bmgfOaQbcSWnweZXsLqhV9FPwf8mNWxurf03FrHNfxobfVvXKSNwZUOMkZyxnNzOJPzh23z9iiXWzoyW9TWH2dv2J9hticJKFZ5XbzX38yxmm+YzCoTqk8lV9LnjEPmvxlWlh1H3kO51RB49o5j2qcyOj6NXOloEBr9YYQ+lqGnYYnj+E5rZSeJxfvMZrMWj5/CvytLN6H5fAqG7g5jvvBw/AFWX64xZLtnwZvekHTJpqR2E2klOBh3i48J3c2+faQtFrS36nHRcTZWnuxKWVyQDa6saGdWVDYgbN+U930WN2nnmAOJC1Vqqpw3jOnDflgtfS2mKXRcLGBlv3cTNpttc4n1uOZ4qqp06leTfzJkpxprBGI+lM4vCpRh4SXcPSyx9SlOw4cJfI1fqfcbrTmlKKt0dLMfCaxpsD4MkchyYOBJIG8EHeFpp06lKso/mDOcoTg2VArYhGdoh4LjE42ZMMBvsa6/xb/qutf/tLu1YVNN5cvxmUeztLf1E0s6opR1l+tiJjkvtuzYTxItfiCqi5pqE+Gj4om0pb0eOpGemH9l+1/tKTs/8Ad4fU1XPIrcqyIpuNYtBupXRnMxysa9juYBc08QT6CFpo1VUT7UZzhuswtF6QfTysljNnMNx2Eb2ngRcLOcFOLizGMnF5Re+hdKMqoWTRnwXDMb2kbWniCqKpTdOTiyxjJSWUR3pU8S+0Z+JSLL1vga7jqFQK3IJdfR1+roPr/wA16prv1z/ORPo9REI1wqMdZKb5NOEcMAAPrB9KvrGG7Qj8ficbtSpv3U/dw+BYOqOjWwUzLDwngPed5LhcA8gbf/qo72s6lV9i4I6jZttGjQjhcWsvx+xulEJ5BukfRbcLahos6+F9t4IOEniLW7x2K42XXeXSemqOd27ax3VWS46P6EZ1W0aKipYx2bM3O4hudu82HerG8rOlSclroio2dbqvcKMtNX4FvMaAAAAAMgBkABuAXLt54s7hJJYR1lia5pa4BzSLEHMEHcQkZOLyjyUVJOMllFOaeoeoqJIhsa7LyXAOb6iF1dtV6WlGfacJe0FQryprRP5aosirqDJo1zztdTknngz9d1QQhuXaiuUvqdZUqOpYOb5w+hA9S/HYebvccrq/9nl+c0c1sn2uHj5MlPSTWFsMcYPy3EniGWy9LmnuVbsqmnNz7PqXO3azjSjTXN+RpdQdDtmldI8Ymx2sDsLje1+2wBNuIUvaVw6cFGOr8iv2LaRq1HUmuEfP+Cy1z51pwQgPGmo4479XGxl9uFobfnbas51Jz6zz3munSp087kUs9iKi1hqDJUzOP03AcmnC31ALqLWG5RivccPfVHUuZyfb5cC19DUDYIWRtFrAXPa47XHmVzVeq6tRyZ2ttQjRpKEeXmZq0m8iPSPXFkLIgbdY658lljb0lvoVpsulvVHN8vqUe3a7hRVNfufyX4jSdH+iGyyOleLtjthB2F52HuA9YUvaVw4QUI6vyK/YtpGrUdSS4R07/wCCyVQHWAoCrNd9ENp57sFmSDEBuBB8IDhsPeuk2fcOrTxLVHG7XtI0K2YaS4+PMmGoVcZaUA5mMlncLFvoBt3Kq2jS3K2Vz4l7seu6lsk/28Pt9iG9LnjEPmvxlbbDqPvJNzqiDx7RzHtU5kdH0audLQIDD0z4vN5t/ulZ0+su88loz57C6ArCyOh79q+y/uqt2h+3x+hKtuZgdLVWXVMce5kd++Rxv6mNWyxjiDfazG4fpJENoqV0sjI2fKe4NHNxtc8FMlJRTbNCWXhF3av6r09GXOiDsTgA4uN8h2dlz7AqSrXnV4SJ8KcYaHjpvU6mqpTLKZC6wbk6wAbsAFu0k95WVO5nTjuxPJUoyeWa89G9F2zD64/JbP1tX3GP6eBD9etEQURZDA6S8gxShzrjC0/F3AAv4WM93FS7apOrmUuWn1NNWKhwREVLNBwV6CzOj+rPw2Zu6eGOf6xDC/8Ailf6FW3Uf6afY2vz4Eui/TfvWTz6Yf2X7X+0mz/3eH1PLnkVuVZEUu+t0IysoI4nZHq2FjvovDBY8tx4EqkjVdOq5LtLCUFOGClqumfE90cjcL2Ehw7CPaOKuYyUllEBpp4ZJdQNZPgk2CQ2glIDuxjtjX8BuPC3Yo11Q6SOVqjbRqbrw9Ca9KfiP2jPxKHZet8DfcdQqBWxCLr6Ov1dB9f+a9U1365/nIn0eoivNPeMz+dk99y6O29TDuXkcNee01P8n5lw0X6Nnkt9gXLVOs+87un1F3HssDMjmv8A4m7ym+8p+zfXrxKvbHskvDzIv0ceNO8073mKx2p6ld/3KbYXtD/xfmiy1z51oQFV6+D/AFsnJnuhdJs72dePmcZtn2uXcvIllMf/AAk+Yd7HKsl7d/si8h/1v+jIbqX47Dzd7jlbX/s8vzmig2T7XDx8mbzpO+XByf7WqHsnSfh9Sx/5BrT8foZ/RoPiJPOfhatG1fWx7vqyTsH1Ev8AL6Il6qy8CAIClNJ/ppfOP94rrqPq49y8j5/c+un3vzLqbsXIs79aHKHpX/SafjIfJd7QrvZPVl4HM7f60O5/Q2fRqP8ATSH/ANU+4z81H2r61d31ZL2D7PL/AC+iJaqwuwgIP0nDwYDxf68H5K42TrPw+pz3/IF6NN9/0O/RkfAm8pvsK82t1onuwH/Tn3oj/S54xD5r8ZWFh1H3lpc6og8e0cx7VOZHR9GrnS0CAwtNG1PMTs6p/ulZ0+uu88loz58C6ArCyeh5uVSd14x6Os/MKt2h+3x+hKtuZoek2/w99/oMtyt+d1vs/VI11+uRmnL8TcGLGSA3CSHXOQAI352Up4xxNSzyLx1T0RJSwmOWYzOLy7Eb5AtaMOZOwtPpVHXqKpLKWCfTg4rDeSPaT1LrJJpJGV72Ne9zmtvIMIcSQ3J27YpELqmopOHl9jXKjJvO8Yp1Grx/5i/78w/Es/1dL+zyMehn/cV3WzOe8l0jpiDYPcXOLgDkbuztvtxVhFJLgsEZvieK9PAgJ7qGD8Og/wDaZ8sWXqLVBufVP/Ik0uuu4yumH9l+1/tLDZ/7vD6ntzyK3KsiKfQmh/F4fNs90Ln6nWfeWcdEQ/pM1b61nwqMfGMHxgHzmD53Nvsv2BS7Ovuvcej0NFenlbyKsVoQyUVGsfXaN+DyH4yJ7MBO18YuPS3IcrcVGVDdrb60fmbnUzT3WRdSTSXX0dfq6D6/816prv1z/ORPo9RFeae8Zn87J77l0dt6mHcvI4a89pqf5PzLho/0bPJHsC5WfWfed3T6i7j2WJmRzX7xN3lN94Kfs3168Sr2x7JLw8yL9HHjTvNO95isdqepXf8Acpthe0P/ABfmiy1z51oQFV6+eOP5N90LpNnezrx8zjds+1PuXkSul/VJ8w/2OVZP27/ZF3T/AOt/0ZDtS/HYebvccra/9nl+c0UGyfa4ePkze9JzfCgPB/qLPzULZD4T8PqWP/IFxp+P0MvozlHUyt3h4J5OaAPdK1bWT6SL9xI2DJdDKPv81/BMlVF6EAQFKaT/AE0vnH+8V11H1ce5eR8/ufXT735l1N2LkWd+tDlD0gHSc3w4D2tePQW/mrvZL9GS7jmv+QL0oPv+hsOjSQdRI3eJL9zmtA90rRtVf1Yv3fVknYMl0El/9fREvVWXgQEF6TpB8Q3f4Z9wD+voVzsldd931Oc/5BLhTj3/AEPboyYermO4uA9A/wDsLDaz9OK9xs2Av6c37yPdLnjEPmvxlY2HUfeWdzqiDx7RzHtU5kdH0audLQICJdI+mmwUrogR1swwhu8MOT3Hha45ngVLtKTlPe5I0154jjtKdVuQS3eiuhLKMvO2V5cPJbZg9bXHvVTfTzUx2Im26xHJHOlujLaiKXc+PD3xuJ9jx6FIsJZg49jNVwvSTIXRVTopGyMsHMN2kgEAjYbHJTZRUlhmhPDyix9Q9cZqioMNQ9pxNvGQ0N8JuZbltu25+qq66towhvQ8SVRquTwzZa96TrqW0sGF0NrPuzEWOHzifokWz3EcQtVtTpVPRlqZVZTjxWhCKrX+tkY5hdGA5paSG2IDhYkG+Rz2qdGzpJ5NDrzaNK/RMracVDmlsZeGMJyLyQ43aN7QG7eOW+27pIue4tTXuvd3jBWZiAOzM7kBZvR7R/6uoftbDGynB3EsDWut3xX+sq26l/Tiu3j+fEl0V6TfZwPHph/Zftf7S92f+7w+p5c8ityrIin0JofxeHzbPdC5+p1n3lnHRGYQsD0pfXzVz4JNiYPiJCSzsafnR/1HDkVc2tfpI4eqIFanuvhoRhSTUEBdfR1+roPr/wA16prv1z/ORPo9RFeae8Zn87J77l0dt6mHcvI4a89pqf5PzLho/wBGzyR7AuVn1n3nd0+ou49liZkc1+8Td5TfeCn7N9evEq9seyS8PMi/Rx407zTveYrHanqV3/cpthe0P/F+aLLXPnWhAVXr544/k33Quk2d7OvHzON2z7U+5eRK6X9UnzD/AGOVZP27/ZF3T/63/RkO1L8dh5u9xytr/wBnl+c0UGyfa4ePkyba96MM1PiaLujOK28ttZwHqP1VT7OrKnVw9Hw+x0O2LZ1qGY6x4+HP7+BBdWdNGklx2LmOFntG0jcRxH59quru2VeGOfI5vZ967Wrvap6r85lnUenKaUXZMzkSGuHNpzC52dtVg8SizsKV5QqrMZr4/Q61mnqaIXdMzkCHO+6Llewta03wizyre29NZlNfHPyR4aD1khqnObHja5ovZwAuL2uLE9o9KzuLOpQSctPcarTaNG5k4wzldpVuk/00vnH+8V0dH1ce5eRx1z66fe/Mupuxcizv1ocoekd140UZ6e7Rd8ZxAbyLeEB3Z9ynbPrqlVw9HwKva1q69DMdY8fuQXVbThpJcRBdG4WeBttucOIz9JVzeW3TwxzWhzmzr12tTL6r1LPotLQTC8crHcLgEc2nMLnqlCpTeJROwpXVGqswkmdNI6bp4AS+Vo/7QQ5x5NGa9pW1Wo8RiY17yhRWZyX1+BVuntKuq5y+xAyaxu0gDYOJJJPeujtqCoU934s429upXVbex7kiy9VdGGnpmMcLPPhP8p27uAA7lz95W6Wq5LTRHW7Otnb0FB66vvf20ID0ueMQ+a/GVKsOo+8yudUQZpsbqcRyff5oy/8ATR/fd+SgfoI/3En9S+wxa3pLqnC0ccUXGxe4crm3pBWcbGmtXk8dxLkRCrqpJXl8j3PedrnG5P5DgpcYqKwjQ228szNXtCyVkzYmZDa925jd7jx7BvPesKtVU47zMoQc3hF70dM2JjY2CzWNDWjsDRYKilJyeWWCWFhGj180KaqlcGi8jDjjG8loN297SRzst9rV6Opx0fA11Yb0SkldEA7wTOY5r2Etc0gtI2gjMEI0msMJ44lr6udIEErQ2pIhl2En9G7iHfN5H0lVVaznF5hxRNhXT6xs3SaJaesvQg7cXxOL07brVi4fDj8zL+nrwIb0h61wVMbYILvDXh5fbC3Jrm4Wg5n5W3ZlvUy0t503vSNFaqpLCIIpxHNhoduEmci4itgG3FKb9U0DfYjGR2MPaFrqcfR7fLn9jKPDiXFqZoY0tKxjv0jvDk8t1sr77AAdyqLir0k21pyJ1KG7HBFOmH9l+1/tKVs/93h9TTc8ityrIin0JofxeHzbPdC5+p1n3lnHRGYsD0wNOaKZVQvhk2OGR3tcPkuHEFbKVR05KSMZxUlhlEaSoHwSvikFnsNj2HsI4EWI5q8hNTipIrpRcXhmMsjwuvo6/V0H1/5r1TXfrn+cifR6iI1pnVGqfUSOYwOY97nB2JoADyTmCb5X7FbUL+jGklJ8UsY7jmbrZNzO4lKKym85z2/MsaBmFrR2AD0BUMnltnUxWIpHdeGRp9a9HPqKZ0cdsVwQDlfCb2vuUqzrRpVVKWhB2jbzr0HCGpotSNXZ4JXSStDBhLQLgkklpvkSAMlN2hd06sFCDzxyVuydn1qFR1Kixwx5dhNVUHQBAQPXDVqpmqDJEwPa4D5zRYgWzuR2bldWN5Sp0t2bw0c3tTZ1etX36ayn71w+JI4NFPFD8HuMfVFt92JwO/suVAlXi7npeWcltG2krPoOe7jxIvqrqxUxVTJJGBjWXzxNN7tIAABPbvVjeXtGdFxi8tlNs7ZlxSuFOawlnmuzBYKozpyIae1IZK4vgcI3HMsPyCeFs2+sclaW20pQW7UWV28/5KO82LCq3Ok919nL+CMzam1rTlEHcQ9lvWQVYx2jbvnjwZUS2PdxfCOe5r6nem1KrHHNjY+LnD8N1jLaVBaPPh98GVPYt1LVJd7+2Saas6tMpAXYscjhYutYAbcLR6M+AVTd3kq/DGEX9hs6Fqm85k+f2IlXanVTp32a3A55IfiFgHEm5F779llZ09oUVSWXxS0KStsi5lXeFwb1z+MsoBc+dacoAgIpp/UuOZxfE7qnnMi12OPbb5p5ehWVttKVNbs1lfMprzY9Os9+m91/J/b84EYm1JrBsYx/EPH4rKxjtKg+ePAp5bFuo6JPuf3wdqfUerccwxnlOB9268ltOgtMvw+57DYlzLXC8ftklmr2qMVMQ9x62QbCRZrfJb28T6lWXN/Ost1cEXdlsqnbvfb3peXcSRQC1IH0l6uTVBjmhaZCxpa5g+Va9w5o377jbsU6zrRhmMuBHr03Liivf8Aq/wDpaj/if+SsOmp/3L4kXcl2D/Aav/paj/if+SdLT/uXxG5LsPWHVitfkKWbvaWD0usF469JfuR6qc3yJDofo2qHkGdzYW7wCHv5ZeCOdzyUepfQXV4m2NvJ6lk6G0PDSx9XCzCNpO1zj2udvKrqlWVR5kSowUVhGDrLrMKQZU1XVP3MggkkHfJbAPTfgtZkVnXdJmm8ZMeinRx7mvp6qR3e8YR/CvQROo0rPLI+Sejkgc44iGQTBlztOEgkXOe22asbe6Sjuz5EWrRbeYnma5g2h45xyD2tUn9VS7fkzV0M+w6nSkI2yAc7j2he/qaX9x50U+w4Glqf99H94L3p6f8Acjzo59h3GkoD/vR/fb+a96an/cviOjl2GTSSRvP6aJjQLue5ws1o2ntPIZkkWXkq0IrOQqcm8YMqg17pKedjhTyTxQ3MQxNZd5timeCDdxsLDYLNGdrqvrXOU1Hnq/ovcSYUsPLJzoTpaNW/q6fRlTM7fgcwhvlvNmsHEkKGSDO6S9GzzwQyiI3jLsbGnG5ofhzyGdsGdr7ezNTbGpGMmnzI9xFtJoraiopJniOJjnvOQAHrPYOJVnKSisyZESbeEfQNDB1cbGE3LWtbftwgD+ioJPLbLJLCPdYnoQEN6RdWTUxiaJt5oxsG17N7eJFyR3jeplpX3Huy0ZorU95ZWpUzYHl2AMcX3thDSXX7MO26tsrGSHh6F5an6PfT0cMUmTwCXDsL3Odh7sVu5UdxNTqOSLCnFxikzcrSZhAEAQBAEAQBAEAQBAEAQBAEAQBAEAQBAEAQBAEAQBAEAQBAEAQHV7rBEDWvgJNztW5PBjg6/Bk3hg6upL7k3hg83aPadrWnmAvd4YPF2h4jtijPNjfyXmRg8Tq7TE3NLTu5xMP9EygcM1ToL+FQ0rmnthjNv4Vi+KPSQ0NDFAwRwxsiYNjWNDGjk0Cy1npkIDiyA5QBAEAQHFkBygCAIAgCAIAgCAIAgIZT0MlVV1oNXVRCN7AwRyYWjFGD8kg71Mc1Tpw9FPPaveaEnKUuLPbRGtJbR075mvnnlLmNZG0F8hjc5pda4AFgCTxXlS3zUko8EuPHlk9jVxFZ4szDrfCKeSdzJWdS9rJY3NAkYXOaBcXsR4QNwdnoWH6aW+oprjxTPelW632GRonWOOeQxdXNBJhxtbMzAXsvbE3M3GYyNjwyKxqUHCO9lNe49jUUnjQ19PrzA6zjFUMjLsBlcwdU117AOeHHhmLjMXWx2klzWezPExVZdhmaU1mZDI6NsM87mNDpeqaHCNpzGIkjMjOw3LCFByWW0s6Z5mUqiTxjJ0rtboIxEWsmm65hfEImYy7DbwQ24OKxJ7BhN7L2NtKWc4WHh5PJVUsc8mdpTTDIIBM9j8JLBhAGMGQgAEEgCxdnnuWuFJzlur8wZynurJ6S6TY2oZTkOxvY54OWEBhAIJve/hdi8VNuDn4De9LdNJSa9QSBjupqGRudg61zB1TXE2DXPDjwzFxnztvlaTWVlZ7MmtVk+TN7pfSLaeF8zw5zWC5DbYjuyuQN/atFODnJRXM2SlurJrtGa0RTSti6ueFz2l0RlZgErRmSw3N8s87ZLZO3lGO9lPtxyMY1E3g8YtcYXOb8VMIXP6ttQWjqXPvYWN72JyxWtdZO2klqs645niqrOnDtM+HTkbhUkNf/AKYkPyHhYW4zgzzy7bLW6TW77zJTTz7jL0bWtnijlaCGyNDgDa4DhcA2JF8+1YTi4ScXyMoveSZjaW0yyndG1zJHukxYQwBxu22VrjbcLdRt5VU2mljXJGuLuNCUYtNuWcYWdDV6a00JKSV0Rkiex7GuBuyRhL25Gx3g9qkULbcrxU8NNP3p8GQ7q76S2lKGYtNJ8muKN3DXtdNJCA7FGGknKxx3tbO+7sUSVJqCnyf0LCNeMqsqfNY+ZgN1jjdHE9kcj3SlwZGA3GerJDic7AC3bvW52clKUW0ksZffoRlfwlCMoxbcs4XDPDXnj5mdoyvEzScEkZacLmvbhII9RHEFaatLo3jKeewk0K6qpvDWOGGjCqNYWtc8NhmlbG7DI9jQWtcLXFr3Nr52C3RtG0sySb4pMjzvopy3YtqLw2lo/jnhzO9dp1sbwxsUsz8OMhjblrTsLrkWJ7Nqxp2zlHebSWccXzMqt5GEtyMXJ4zwWi+XwO0OnInmANxOE4fgNhYdWLuDs8jtGV8wvJW04qef24z49h7G9pydNR/fnHhrk6VenYozLiY+0TmNeQG2HWgEO27BcXXsLWc93DXpJteB5UvYU97KfotJ+PPXQyKvSUccjIyDdzXPJFsLGsFy55vkN2V1hCjKcHJcml3t9hsqXMIVFB8033Jc2YdHp+ORzAYpY2yX6p722Y+24G9xcZi+1bZ2koxbym1qk9DTSv4TklutKWja4P8A95Z1PF2s8ILrxTBjHlj5MF2MINvCcDs2ekdqy/Q1OHFZaylnizB7TpJvMXhPDeOCZ2l0y4VYgED3MLQcQFybuaMYzt1Yubnbf1lbJ0Ok3uOdPp3nsr2SulRUHjGviuPcuZvOrCh5LAdWEyDuF4AgCAIAgCAIAgCAIAgCAIAgCAIAgCAh0FTPTVVY4Uc8wlewscwNwnDGBm4kWz4FTHGM6cFvJY+5oTcZPgYlPoiopY9HymJ0rqczGWOOxeBUX+Tc2dhvY2PqzWbqQqOcc4zjDfuPFCUVF40+p5aQ0ZUTU9dJ1D2OqJoXRxG3WYYnRgucAcsgTbgV7CpCM4LOifHvyeSjJxk8atEjraSQ6Rp5AwmNsUoc7cC4tsDzsVGjJdDJc8o2tPfT9xoRoqf/AAd8PVO60vJDLeFb4Rivbyc1I6SP6hSzw/g17r6LGPzI03oxzKuokfS1FS2ZrDEYJHxgOYzCWy4HtsDYZm9hs3pTqJ04pSSxrlZ+HA8nH0m2m+5myotFOjqaItgMUccEgc0OMgjc8sODrDm43xZ8FqlUThPLy2146majiUeHIz9cdHyT0r2RAOkBY5rSbYure12G+4kArXbzUKictDKrFuOEa6ikqJ6+KZ9LLBG2F7LvLSS4uaSLNJsMsidua2yUIUnFSy8mK3nNPGOBrG6Jn/wUQdU/rsV8FvCt8JxbPJzWx1Ifqd7PD+DDcl0WMcf5JDr5+r6nyP6hR7X1se821uozW0jaipqKR7qZ8DKdjy9z3NIc6SMMAjwk3G+/s37JbkISSlnP35mC3pSTxjBptDaCLBFTy0NRI9r7PkM8jKfAHEiVoD8JIFjhwi/Nb6lbOZxmsdmFnu0+prhTxhNP48DZ1kNVA+uYylfOKm7o3sLcILo8Lg8Egi1u9aouE1BuWMa/E2NSi5JLOTYaDrnwNoaR8JDnwZuJAwGJjcTS3mWi/Fa6sFNzqJ8/Myg93di1yO+skrmVVG5rDIQZfBBAJGAXtfK4Fzbgt1rFSo1U3jTj4kC+lKNxRcVnrcPAwa2gnkhqpOqc10z4iyPIvwxloubbMrm3BbqdWnCdOO9winl9+SPVoValKrPdw5OOFzwsGxqWzQVUkrYHTNlY0DCWgtcy4s652G+1aIunUoqDlhpvXsZKmqtG4lUjDeUktMcGu/l7zVwaOc2lpxLTSvc10hJjdhlixOJBaL+FfLfuUiVVOtNwmkmlquD4c+4iQoSjb01UpttN6PDjlvTtz3m61YZMGP60y4cfxQmIMuGw+WRxuol26bktzGcccaZ9xPsFVUHv5xnhva495p9LUrxJKYoKqKZzrsfE8dVIdzpATZue0WUqjOLhHflFx5priu4g3FKSnJ04SUm+Di+D97+pnPM1PUOlML5xJExpMdjaRl7gtJFgb7VpXR1aSgpKOG9exklurRrObg5Zilw7V9DDptFzwR0cnVmR0JlMkbSMVpr7L5Ei4yW2denUlUjnCljD7vuR6dtWowoz3cuO9lL/AOvsZmjKJ8xrOuidE2bCADYm2DDe4yvsPArVVqRpqnuSzu/c30KU6rrdLHdUsfDGDx0Poud8c7pxhldF8HZf6LW2xX7HON+5Z169OMoKnpneffn6I121tWnCbqrEnHcXclr4vieGhaDwoGOo5g6Oxe98rura5gycxuIh1zuAFr9izr1eE5KosPRJLLT7eHA12tDjTjKk8x1bk8JrmllpmQaGX4FVMwOxvklLW2zIc+4I5ha+lh+opyzwSXkbnRqfpasMcW5Y8WZUsEkdTBKI3PYYhC/Da7CXNIcR9Ht7LFa1KEqM4Zw87y95tlCcLiFRRyt3deOXFce436hFiEAQBAEAQBAEAQBAEAQBAEAQBAEAQBAEAQBAEAQBAEAQBAEAQGFprRzamCSFzi0PFiRa45X5LOnNwkpLkYzjvJoyomYWgdgA9CxbyZHdeAIDz6hmPHhbjthxWGLDe+G+2187L3Lxg8xzMeq0e18sMpJBix2GVj1jcJutkKrjCUO3HyNNSgp1IVG+Mc/NYMxaje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http://www.collectif-haiti.fr/data/image/logos/logo-microd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949" y="365634"/>
            <a:ext cx="2998851" cy="1052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36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Calibri" pitchFamily="34" charset="0"/>
                <a:cs typeface="Lato Regular"/>
              </a:rPr>
              <a:t/>
            </a:r>
            <a:br>
              <a:rPr lang="fr-FR" sz="2800" b="1" i="1" dirty="0" smtClean="0">
                <a:latin typeface="Calibri" pitchFamily="34" charset="0"/>
                <a:cs typeface="Lato Regular"/>
              </a:rPr>
            </a:br>
            <a:r>
              <a:rPr lang="fr-FR" sz="2800" b="1" i="1" dirty="0" smtClean="0">
                <a:latin typeface="Calibri" pitchFamily="34" charset="0"/>
                <a:cs typeface="Lato Regular"/>
              </a:rPr>
              <a:t>Focus sur microDon!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692" y="1379138"/>
            <a:ext cx="8229600" cy="498348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fr-FR" sz="1600" b="1" u="sng" dirty="0" smtClean="0">
                <a:latin typeface="+mn-lt"/>
                <a:sym typeface="Wingdings" pitchFamily="2" charset="2"/>
              </a:rPr>
              <a:t> Les nouvelles technologies au cœur du modèle</a:t>
            </a:r>
            <a:endParaRPr lang="fr-FR" sz="1600" b="1" u="sng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6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1" dirty="0" smtClean="0">
                <a:latin typeface="+mn-lt"/>
              </a:rPr>
              <a:t>	- L'ARRONDI sur salaire. </a:t>
            </a:r>
            <a:r>
              <a:rPr lang="fr-FR" sz="1600" dirty="0" smtClean="0">
                <a:latin typeface="+mn-lt"/>
              </a:rPr>
              <a:t>Il offre la possibilité aux salariés de soutenir les actions d'associations de leur choix, en réalisant chaque mois des micro-dons sur leur net à payer. L'employeur en </a:t>
            </a:r>
            <a:r>
              <a:rPr lang="fr-FR" sz="1600" dirty="0" err="1" smtClean="0">
                <a:latin typeface="+mn-lt"/>
              </a:rPr>
              <a:t>co</a:t>
            </a:r>
            <a:r>
              <a:rPr lang="fr-FR" sz="1600" dirty="0" smtClean="0">
                <a:latin typeface="+mn-lt"/>
              </a:rPr>
              <a:t>-solidarité double le montant du don.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+mn-lt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+mn-lt"/>
              </a:rPr>
              <a:t>	- </a:t>
            </a:r>
            <a:r>
              <a:rPr lang="fr-FR" sz="1600" b="1" dirty="0" smtClean="0">
                <a:latin typeface="+mn-lt"/>
              </a:rPr>
              <a:t>L'ARRONDI en caisse</a:t>
            </a:r>
            <a:r>
              <a:rPr lang="fr-FR" sz="1600" dirty="0" smtClean="0">
                <a:latin typeface="+mn-lt"/>
              </a:rPr>
              <a:t>. Il permet aux clients d'enseignes de distribution partenaires de demander l'arrondi de leurs achats à l'euro supérieur. La différence, les centimes, sont intégralement reversés aux associations partenaires de l'enseigne.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16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+mn-lt"/>
              </a:rPr>
              <a:t>	- </a:t>
            </a:r>
            <a:r>
              <a:rPr lang="fr-FR" sz="1600" b="1" dirty="0" smtClean="0">
                <a:latin typeface="+mn-lt"/>
              </a:rPr>
              <a:t>L'ARRONDI sur relevés bancaires.</a:t>
            </a:r>
            <a:r>
              <a:rPr lang="fr-FR" sz="1600" dirty="0" smtClean="0">
                <a:latin typeface="+mn-lt"/>
              </a:rPr>
              <a:t> Il offre la possibilité aux clients de banques partenaires, de donner chaque mois les centimes du solde de leur compte ainsi qu’un petit montant fixe pour soutenir des actions de solidarité.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6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+mn-lt"/>
              </a:rPr>
              <a:t>	- </a:t>
            </a:r>
            <a:r>
              <a:rPr lang="fr-FR" sz="1600" b="1" dirty="0" smtClean="0">
                <a:latin typeface="+mn-lt"/>
              </a:rPr>
              <a:t>La carte microDON. </a:t>
            </a:r>
            <a:r>
              <a:rPr lang="fr-FR" sz="1600" dirty="0" smtClean="0">
                <a:latin typeface="+mn-lt"/>
              </a:rPr>
              <a:t>Réalisées en partenariat avec des collectivités, les opérations de générosité locale carte microDON offrent l'opportunité aux associations locales à la fois de gagner en visibilité, de collecter des dons et de créer du lien en local. </a:t>
            </a:r>
          </a:p>
          <a:p>
            <a:endParaRPr lang="fr-FR" sz="900" dirty="0"/>
          </a:p>
        </p:txBody>
      </p:sp>
      <p:sp>
        <p:nvSpPr>
          <p:cNvPr id="2050" name="AutoShape 2" descr="data:image/jpeg;base64,/9j/4AAQSkZJRgABAQAAAQABAAD/2wCEAAkGBxISEhUUExIUEhQXGRwaFhcYGRgVFxcZFRkXGhcWFxQcHyghGBslGxUUITMhJSkrLjAuFx8/ODUtNygtLisBCgoKDg0OGxAQGzYkICYsNSwsLCwsLS43LCwsLSwsLC4sLC0sLCwsLCwvLCwsLC8sLCwsLCwsLCwsLCwsLywsLP/AABEIAIUBewMBEQACEQEDEQH/xAAcAAEAAgIDAQAAAAAAAAAAAAAABgcEBQECAwj/xABNEAABAwICBgQICggFAgcAAAABAAIDBBESIQUGMUFhcQcTUYEiNHJzkaGxshQjMkJSgoOSwtEzNURTorPBwxUXJEOTVGIlRWN00uHx/8QAGwEBAAIDAQEAAAAAAAAAAAAAAAQFAgMGAQf/xAA6EQACAQMBBAYJAwQDAQEBAAAAAQIDBBExBRIhQRMyUXGBsSIzNGGRocHR8BRC4SNScoIGNfFiJBX/2gAMAwEAAhEDEQA/ALxQBAEAQBAEAQBAdXvDQSSAALknIADaSV6k28I8bSWWa6g0/TTPwRyhzuyzhe221wMXct9S1q0470o8CLRvretLchLL/PibNRyWEAQBAEAQBAEAQBAEAQBAEBENfNbH0YZHE1pleCbuza1oNtm8k39Cl2tuquXLRGmtVcOCIP8A5gV/71v/ABs/JTv0dLs+ZH6eY/zAr/3rf+Nn5J+jpdnzHTzPWHpFrm7TE/ymf/EheOypPtH6iZJNDdJcTyG1EZhP023ezvFsTfWo1SxkuMHk2xuE+sTqCZr2hzHB7XC4c0ggjtBG1QWmnhkhPOh6Lw9CAIAgCAIAgCAIAgIj0i6xS0kUbYfBklLvDsDhay17A5XJc3bxUu0oxqSblojTWqOK4FeUGuNbE8P698gvmx5xNcOzP5PMWVhK2pSWMYIqqzTzkubRWkGVETJYzdrxccO1p4g3B5KnnBwk4snxkpLKMtYHoQGj1z0y6kpXSsAL7hrb7AXbyN9hcrfb0lUnus11Z7scoqZmttcH4/hUhPYSC37lsPqVr+npYxukPpZ9pcWrekzVU0UxGEvHhAbMTSWutwu0qnrU+jm4k2Et6KZs1rMwgCAIAgCAIAgMXSdL1sMkYNi9jm37Li11spT3JqXYzVXp9LSlDtTRD9WtUZ4alsshYGsvsJJddpGWWW1Wt3f06lJwjnLKKw2TWo11Um1hdndgnSpjoggCAIAgCAIAgCAIAgCAIAgKq6XPGIfNfjKtLDqPvIdzqiCgXU4jkp/y+r/3bPvtUX9ZS7fkbugmYdfqdXRAudTuc0b2Fsn8LST6lnG5pS0Zi6U1yNEt5rJNqRrS6jkDXkmnefDH0Cf9xvZxG8cQFGubdVVlam2lU3Hx0LoBvmMwqYnnKA4cbZnIICCax9I0cZLKVomcNsh/RjyQM3+ocSp9GycuM+HuI87hLhEglfrVWzG7qmQcGHqx6GWv33U6NvTjpH6kZ1ZvmY8WnqtpuKmfvke4d4JIK9dKm/2r4HinJczcaO14qWEY3Fw7W2a4fUIMZ+6DxC1TtIPT8+psjWktSb6F14jeB12ENuB1zQQ1pOwTRkkwknYbuYfpblCqWjXV+H27fk/cb41k9fzv7CXg3zGYUM3nKArfph/Zftf7Ssdn/u8PqRbnkVwrEikx6OdZPg8vUyH4mU5E7GSHIHgDkD3cVEu6G/HeWq8jfQqbrw9C3lUE0ICH9KniX2jPxKXZet8DTcdQqBW5BLr6Ov1dB9f+a9U1365/nIn0eoiSKMbThzgNuSBvB0ZM07HNPIgr1xa1RipRejPReGQQHV7wNpA55L1JvQ8bS1OGStOxwPIgo01qFJPRndeHoQHRkrSSA4EjbYg25r1xa1PFJPRndeHoQHnJOxvynNbzICyUZPRGLnFas5jka7YQeRuvGmtT1ST0O68PQgOHOA2myYyeN4PNtSwmwe0nsBF1k4SXHB4pxbwmeqxMggPOSZrflOa3mQF6ot6IxcorVnMcrXfJcDyIKOLWp6pJ6M7rw9CAqrpc8Yh81+Mq0sOo+8h3OqIPHtHMe1TmR0fRq50tAgK86TdWmYDVxNwuBHWgbHAmwfb6QJF+0HgrCzrvPRvwI1emsbyKzVkRC6OjnSJmomAm7oiYz9WxZ/A5ipruG7Vfv4k+hLMCTqMbSqOkHW0zOdTwutC02e4f7jhtF/oD18rK1tbfdW/LXyIdarn0VoQdTSOZmjNEz1DsMMTpCNthkObjkO8rCdSMOMngyjFy0Ru3agaQAv1TTw6xl/bb1rT+spdvyNnQTNBXUMsLsEsbo3djha/Edo4hSIzjJZi8mpxa4M60lU6J2Jhz2EEXa5p2tc3Y5p3gpKKksMJ4LA1M1lERZG4n4NIcLMRuaeX9yXHbGdrSd3J1oFxQ3stdZfNdvf2kmlUxw5eRZKrSUVv0w/sv2v8AaVjs/wDd4fUi3PIrhWJFCAt/o61k+ExdTI680Q2na9mwO4kZA9x3qpu6G5LeWjJtGpvLD1JgoZvIf0qeJfaM/Epdl63wNNx1CoFbkEuvo6/V0H1/5r1TXfrn+cifR6iGuOsZpWhkdjK8XF8wxuzERvJN7cjyO+xs+me9Lqr5ldtTaH6aKjDrP5Lt+xXbn1FU/wD3Jnndm63duHqV7ilRjyijl3Kvcz5yfx/8Mp+rNY0Yuofl2WJ9AN1qV7QbxvG57Nu4re3GbPVvWuWB4jnc58d7HFcuj43OZA3g93GPdWMKkd6nwfmS7DalSjPo6zzHTjqjea2a2iICOnc1zyLl4IcGA7Lbi72d6h2Vg5veqLC7O0sdpbVVJblF5b564/khsGjKuq8MMklv89xyPJzjYq2lWoUPRbS93/hQwtrq59NJy97+7PKs0VUU9nPifH2O3A+UMgVlCvSq8ItMwq2txQ9KcWvf/KJFqnrZI17Yp3F7HGwc7NzSdl3b289igXthFxc6aw1y7S02btWamqdZ5T0fZ/BNNYHkUs5BIIjdYjIjwTsKqbZJ1op9qOgvG1bza7H5Fb6kuIrYrEi+IHiMDjY94HoV/tBJ28vzmcnshtXcfHyZadVUNjY57zha0XJ4Bc3CDnJRjqzsqlSNOLnLRFY6d1tnnJDHGKLc1ps4jtc4ewZc9q6K3sKdJZksv80OQvNrVqzag92Pu18WYNJq/VTDEyF5BzubNvxBcRdbp3dGm8Sl+eBHp2FzVW9GD8vM61Oiqqm8J0ckdvnjYPrtyHpXsK9GtwTT938M8qWtzb+k4te9fdEx1E0/NM50Upx4W4g/fkQMLjv27duRVVtG1p00pw4cdC92Pf1azdOpxws5+5k646zGmtFFbrXC5O0MB2G29xWuxslW9OfV8zdtTaX6ddHT6z+X8kDZHU1bjYSTu3nNwF+JyarlujQXKJzajc3UuGZP8+BlHVOt/cH7zPZiWv8AX2/93n9jd/8Ayrv+z5r7k91WE0NKfhRw4C4guNyIwAcznvxd1lS3nR1K39Hn5nS7PVWlb/8A6OGM69nv+ZDtYNb5pnFsTjFFutk93Fzto5D1q1ttnwprM1llDe7Xq1ZbtN7sfmzBpNWquYYxC6xzu4ht+PhG55rdO8oU3uuXw/gj09m3VVbyj8eHmcVmgaunGN0bmgfOaQbcSWnweZXsLqhV9FPwf8mNWxurf03FrHNfxobfVvXKSNwZUOMkZyxnNzOJPzh23z9iiXWzoyW9TWH2dv2J9hticJKFZ5XbzX38yxmm+YzCoTqk8lV9LnjEPmvxlWlh1H3kO51RB49o5j2qcyOj6NXOloEBr9YYQ+lqGnYYnj+E5rZSeJxfvMZrMWj5/CvytLN6H5fAqG7g5jvvBw/AFWX64xZLtnwZvekHTJpqR2E2klOBh3i48J3c2+faQtFrS36nHRcTZWnuxKWVyQDa6saGdWVDYgbN+U930WN2nnmAOJC1Vqqpw3jOnDflgtfS2mKXRcLGBlv3cTNpttc4n1uOZ4qqp06leTfzJkpxprBGI+lM4vCpRh4SXcPSyx9SlOw4cJfI1fqfcbrTmlKKt0dLMfCaxpsD4MkchyYOBJIG8EHeFpp06lKso/mDOcoTg2VArYhGdoh4LjE42ZMMBvsa6/xb/qutf/tLu1YVNN5cvxmUeztLf1E0s6opR1l+tiJjkvtuzYTxItfiCqi5pqE+Gj4om0pb0eOpGemH9l+1/tKTs/8Ad4fU1XPIrcqyIpuNYtBupXRnMxysa9juYBc08QT6CFpo1VUT7UZzhuswtF6QfTysljNnMNx2Eb2ngRcLOcFOLizGMnF5Re+hdKMqoWTRnwXDMb2kbWniCqKpTdOTiyxjJSWUR3pU8S+0Z+JSLL1vga7jqFQK3IJdfR1+roPr/wA16prv1z/ORPo9REI1wqMdZKb5NOEcMAAPrB9KvrGG7Qj8ficbtSpv3U/dw+BYOqOjWwUzLDwngPed5LhcA8gbf/qo72s6lV9i4I6jZttGjQjhcWsvx+xulEJ5BukfRbcLahos6+F9t4IOEniLW7x2K42XXeXSemqOd27ax3VWS46P6EZ1W0aKipYx2bM3O4hudu82HerG8rOlSclroio2dbqvcKMtNX4FvMaAAAAAMgBkABuAXLt54s7hJJYR1lia5pa4BzSLEHMEHcQkZOLyjyUVJOMllFOaeoeoqJIhsa7LyXAOb6iF1dtV6WlGfacJe0FQryprRP5aosirqDJo1zztdTknngz9d1QQhuXaiuUvqdZUqOpYOb5w+hA9S/HYebvccrq/9nl+c0c1sn2uHj5MlPSTWFsMcYPy3EniGWy9LmnuVbsqmnNz7PqXO3azjSjTXN+RpdQdDtmldI8Ymx2sDsLje1+2wBNuIUvaVw6cFGOr8iv2LaRq1HUmuEfP+Cy1z51pwQgPGmo4479XGxl9uFobfnbas51Jz6zz3munSp087kUs9iKi1hqDJUzOP03AcmnC31ALqLWG5RivccPfVHUuZyfb5cC19DUDYIWRtFrAXPa47XHmVzVeq6tRyZ2ttQjRpKEeXmZq0m8iPSPXFkLIgbdY658lljb0lvoVpsulvVHN8vqUe3a7hRVNfufyX4jSdH+iGyyOleLtjthB2F52HuA9YUvaVw4QUI6vyK/YtpGrUdSS4R07/wCCyVQHWAoCrNd9ENp57sFmSDEBuBB8IDhsPeuk2fcOrTxLVHG7XtI0K2YaS4+PMmGoVcZaUA5mMlncLFvoBt3Kq2jS3K2Vz4l7seu6lsk/28Pt9iG9LnjEPmvxlbbDqPvJNzqiDx7RzHtU5kdH0audLQIDD0z4vN5t/ulZ0+su88loz57C6ArCyOh79q+y/uqt2h+3x+hKtuZgdLVWXVMce5kd++Rxv6mNWyxjiDfazG4fpJENoqV0sjI2fKe4NHNxtc8FMlJRTbNCWXhF3av6r09GXOiDsTgA4uN8h2dlz7AqSrXnV4SJ8KcYaHjpvU6mqpTLKZC6wbk6wAbsAFu0k95WVO5nTjuxPJUoyeWa89G9F2zD64/JbP1tX3GP6eBD9etEQURZDA6S8gxShzrjC0/F3AAv4WM93FS7apOrmUuWn1NNWKhwREVLNBwV6CzOj+rPw2Zu6eGOf6xDC/8Ailf6FW3Uf6afY2vz4Eui/TfvWTz6Yf2X7X+0mz/3eH1PLnkVuVZEUu+t0IysoI4nZHq2FjvovDBY8tx4EqkjVdOq5LtLCUFOGClqumfE90cjcL2Ehw7CPaOKuYyUllEBpp4ZJdQNZPgk2CQ2glIDuxjtjX8BuPC3Yo11Q6SOVqjbRqbrw9Ca9KfiP2jPxKHZet8DfcdQqBWxCLr6Ov1dB9f+a9U1365/nIn0eoivNPeMz+dk99y6O29TDuXkcNee01P8n5lw0X6Nnkt9gXLVOs+87un1F3HssDMjmv8A4m7ym+8p+zfXrxKvbHskvDzIv0ceNO8073mKx2p6ld/3KbYXtD/xfmiy1z51oQFV6+D/AFsnJnuhdJs72dePmcZtn2uXcvIllMf/AAk+Yd7HKsl7d/si8h/1v+jIbqX47Dzd7jlbX/s8vzmig2T7XDx8mbzpO+XByf7WqHsnSfh9Sx/5BrT8foZ/RoPiJPOfhatG1fWx7vqyTsH1Ev8AL6Il6qy8CAIClNJ/ppfOP94rrqPq49y8j5/c+un3vzLqbsXIs79aHKHpX/SafjIfJd7QrvZPVl4HM7f60O5/Q2fRqP8ATSH/ANU+4z81H2r61d31ZL2D7PL/AC+iJaqwuwgIP0nDwYDxf68H5K42TrPw+pz3/IF6NN9/0O/RkfAm8pvsK82t1onuwH/Tn3oj/S54xD5r8ZWFh1H3lpc6og8e0cx7VOZHR9GrnS0CAwtNG1PMTs6p/ulZ0+uu88loz58C6ArCyeh5uVSd14x6Os/MKt2h+3x+hKtuZoek2/w99/oMtyt+d1vs/VI11+uRmnL8TcGLGSA3CSHXOQAI352Up4xxNSzyLx1T0RJSwmOWYzOLy7Eb5AtaMOZOwtPpVHXqKpLKWCfTg4rDeSPaT1LrJJpJGV72Ne9zmtvIMIcSQ3J27YpELqmopOHl9jXKjJvO8Yp1Grx/5i/78w/Es/1dL+zyMehn/cV3WzOe8l0jpiDYPcXOLgDkbuztvtxVhFJLgsEZvieK9PAgJ7qGD8Og/wDaZ8sWXqLVBufVP/Ik0uuu4yumH9l+1/tLDZ/7vD6ntzyK3KsiKfQmh/F4fNs90Ln6nWfeWcdEQ/pM1b61nwqMfGMHxgHzmD53Nvsv2BS7Ovuvcej0NFenlbyKsVoQyUVGsfXaN+DyH4yJ7MBO18YuPS3IcrcVGVDdrb60fmbnUzT3WRdSTSXX0dfq6D6/816prv1z/ORPo9RFeae8Zn87J77l0dt6mHcvI4a89pqf5PzLho/0bPJHsC5WfWfed3T6i7j2WJmRzX7xN3lN94Kfs3168Sr2x7JLw8yL9HHjTvNO95isdqepXf8Acpthe0P/ABfmiy1z51oQFV6+eOP5N90LpNnezrx8zjds+1PuXkSul/VJ8w/2OVZP27/ZF3T/AOt/0ZDtS/HYebvccra/9nl+c0UGyfa4ePkze9JzfCgPB/qLPzULZD4T8PqWP/IFxp+P0MvozlHUyt3h4J5OaAPdK1bWT6SL9xI2DJdDKPv81/BMlVF6EAQFKaT/AE0vnH+8V11H1ce5eR8/ufXT735l1N2LkWd+tDlD0gHSc3w4D2tePQW/mrvZL9GS7jmv+QL0oPv+hsOjSQdRI3eJL9zmtA90rRtVf1Yv3fVknYMl0El/9fREvVWXgQEF6TpB8Q3f4Z9wD+voVzsldd931Oc/5BLhTj3/AEPboyYermO4uA9A/wDsLDaz9OK9xs2Av6c37yPdLnjEPmvxlY2HUfeWdzqiDx7RzHtU5kdH0audLQICJdI+mmwUrogR1swwhu8MOT3Hha45ngVLtKTlPe5I0154jjtKdVuQS3eiuhLKMvO2V5cPJbZg9bXHvVTfTzUx2Im26xHJHOlujLaiKXc+PD3xuJ9jx6FIsJZg49jNVwvSTIXRVTopGyMsHMN2kgEAjYbHJTZRUlhmhPDyix9Q9cZqioMNQ9pxNvGQ0N8JuZbltu25+qq66towhvQ8SVRquTwzZa96TrqW0sGF0NrPuzEWOHzifokWz3EcQtVtTpVPRlqZVZTjxWhCKrX+tkY5hdGA5paSG2IDhYkG+Rz2qdGzpJ5NDrzaNK/RMracVDmlsZeGMJyLyQ43aN7QG7eOW+27pIue4tTXuvd3jBWZiAOzM7kBZvR7R/6uoftbDGynB3EsDWut3xX+sq26l/Tiu3j+fEl0V6TfZwPHph/Zftf7S92f+7w+p5c8ityrIin0JofxeHzbPdC5+p1n3lnHRGYQsD0pfXzVz4JNiYPiJCSzsafnR/1HDkVc2tfpI4eqIFanuvhoRhSTUEBdfR1+roPr/wA16prv1z/ORPo9RFeae8Zn87J77l0dt6mHcvI4a89pqf5PzLho/wBGzyR7AuVn1n3nd0+ou49liZkc1+8Td5TfeCn7N9evEq9seyS8PMi/Rx407zTveYrHanqV3/cpthe0P/F+aLLXPnWhAVXr544/k33Quk2d7OvHzON2z7U+5eRK6X9UnzD/AGOVZP27/ZF3T/63/RkO1L8dh5u9xytr/wBnl+c0UGyfa4ePkyba96MM1PiaLujOK28ttZwHqP1VT7OrKnVw9Hw+x0O2LZ1qGY6x4+HP7+BBdWdNGklx2LmOFntG0jcRxH59quru2VeGOfI5vZ967Wrvap6r85lnUenKaUXZMzkSGuHNpzC52dtVg8SizsKV5QqrMZr4/Q61mnqaIXdMzkCHO+6Llewta03wizyre29NZlNfHPyR4aD1khqnObHja5ovZwAuL2uLE9o9KzuLOpQSctPcarTaNG5k4wzldpVuk/00vnH+8V0dH1ce5eRx1z66fe/Mupuxcizv1ocoekd140UZ6e7Rd8ZxAbyLeEB3Z9ynbPrqlVw9HwKva1q69DMdY8fuQXVbThpJcRBdG4WeBttucOIz9JVzeW3TwxzWhzmzr12tTL6r1LPotLQTC8crHcLgEc2nMLnqlCpTeJROwpXVGqswkmdNI6bp4AS+Vo/7QQ5x5NGa9pW1Wo8RiY17yhRWZyX1+BVuntKuq5y+xAyaxu0gDYOJJJPeujtqCoU934s429upXVbex7kiy9VdGGnpmMcLPPhP8p27uAA7lz95W6Wq5LTRHW7Otnb0FB66vvf20ID0ueMQ+a/GVKsOo+8yudUQZpsbqcRyff5oy/8ATR/fd+SgfoI/3En9S+wxa3pLqnC0ccUXGxe4crm3pBWcbGmtXk8dxLkRCrqpJXl8j3PedrnG5P5DgpcYqKwjQ228szNXtCyVkzYmZDa925jd7jx7BvPesKtVU47zMoQc3hF70dM2JjY2CzWNDWjsDRYKilJyeWWCWFhGj180KaqlcGi8jDjjG8loN297SRzst9rV6Opx0fA11Yb0SkldEA7wTOY5r2Etc0gtI2gjMEI0msMJ44lr6udIEErQ2pIhl2En9G7iHfN5H0lVVaznF5hxRNhXT6xs3SaJaesvQg7cXxOL07brVi4fDj8zL+nrwIb0h61wVMbYILvDXh5fbC3Jrm4Wg5n5W3ZlvUy0t503vSNFaqpLCIIpxHNhoduEmci4itgG3FKb9U0DfYjGR2MPaFrqcfR7fLn9jKPDiXFqZoY0tKxjv0jvDk8t1sr77AAdyqLir0k21pyJ1KG7HBFOmH9l+1/tKVs/93h9TTc8ityrIin0JofxeHzbPdC5+p1n3lnHRGYsD0wNOaKZVQvhk2OGR3tcPkuHEFbKVR05KSMZxUlhlEaSoHwSvikFnsNj2HsI4EWI5q8hNTipIrpRcXhmMsjwuvo6/V0H1/5r1TXfrn+cifR6iI1pnVGqfUSOYwOY97nB2JoADyTmCb5X7FbUL+jGklJ8UsY7jmbrZNzO4lKKym85z2/MsaBmFrR2AD0BUMnltnUxWIpHdeGRp9a9HPqKZ0cdsVwQDlfCb2vuUqzrRpVVKWhB2jbzr0HCGpotSNXZ4JXSStDBhLQLgkklpvkSAMlN2hd06sFCDzxyVuydn1qFR1Kixwx5dhNVUHQBAQPXDVqpmqDJEwPa4D5zRYgWzuR2bldWN5Sp0t2bw0c3tTZ1etX36ayn71w+JI4NFPFD8HuMfVFt92JwO/suVAlXi7npeWcltG2krPoOe7jxIvqrqxUxVTJJGBjWXzxNN7tIAABPbvVjeXtGdFxi8tlNs7ZlxSuFOawlnmuzBYKozpyIae1IZK4vgcI3HMsPyCeFs2+sclaW20pQW7UWV28/5KO82LCq3Ok919nL+CMzam1rTlEHcQ9lvWQVYx2jbvnjwZUS2PdxfCOe5r6nem1KrHHNjY+LnD8N1jLaVBaPPh98GVPYt1LVJd7+2Saas6tMpAXYscjhYutYAbcLR6M+AVTd3kq/DGEX9hs6Fqm85k+f2IlXanVTp32a3A55IfiFgHEm5F779llZ09oUVSWXxS0KStsi5lXeFwb1z+MsoBc+dacoAgIpp/UuOZxfE7qnnMi12OPbb5p5ehWVttKVNbs1lfMprzY9Os9+m91/J/b84EYm1JrBsYx/EPH4rKxjtKg+ePAp5bFuo6JPuf3wdqfUerccwxnlOB9268ltOgtMvw+57DYlzLXC8ftklmr2qMVMQ9x62QbCRZrfJb28T6lWXN/Ost1cEXdlsqnbvfb3peXcSRQC1IH0l6uTVBjmhaZCxpa5g+Va9w5o377jbsU6zrRhmMuBHr03Liivf8Aq/wDpaj/if+SsOmp/3L4kXcl2D/Aav/paj/if+SdLT/uXxG5LsPWHVitfkKWbvaWD0usF469JfuR6qc3yJDofo2qHkGdzYW7wCHv5ZeCOdzyUepfQXV4m2NvJ6lk6G0PDSx9XCzCNpO1zj2udvKrqlWVR5kSowUVhGDrLrMKQZU1XVP3MggkkHfJbAPTfgtZkVnXdJmm8ZMeinRx7mvp6qR3e8YR/CvQROo0rPLI+Sejkgc44iGQTBlztOEgkXOe22asbe6Sjuz5EWrRbeYnma5g2h45xyD2tUn9VS7fkzV0M+w6nSkI2yAc7j2he/qaX9x50U+w4Glqf99H94L3p6f8Acjzo59h3GkoD/vR/fb+a96an/cviOjl2GTSSRvP6aJjQLue5ws1o2ntPIZkkWXkq0IrOQqcm8YMqg17pKedjhTyTxQ3MQxNZd5timeCDdxsLDYLNGdrqvrXOU1Hnq/ovcSYUsPLJzoTpaNW/q6fRlTM7fgcwhvlvNmsHEkKGSDO6S9GzzwQyiI3jLsbGnG5ofhzyGdsGdr7ezNTbGpGMmnzI9xFtJoraiopJniOJjnvOQAHrPYOJVnKSisyZESbeEfQNDB1cbGE3LWtbftwgD+ioJPLbLJLCPdYnoQEN6RdWTUxiaJt5oxsG17N7eJFyR3jeplpX3Huy0ZorU95ZWpUzYHl2AMcX3thDSXX7MO26tsrGSHh6F5an6PfT0cMUmTwCXDsL3Odh7sVu5UdxNTqOSLCnFxikzcrSZhAEAQBAEAQBAEAQBAEAQBAEAQBAEAQBAEAQBAEAQBAEAQBAEAQHV7rBEDWvgJNztW5PBjg6/Bk3hg6upL7k3hg83aPadrWnmAvd4YPF2h4jtijPNjfyXmRg8Tq7TE3NLTu5xMP9EygcM1ToL+FQ0rmnthjNv4Vi+KPSQ0NDFAwRwxsiYNjWNDGjk0Cy1npkIDiyA5QBAEAQHFkBygCAIAgCAIAgCAIAgIZT0MlVV1oNXVRCN7AwRyYWjFGD8kg71Mc1Tpw9FPPaveaEnKUuLPbRGtJbR075mvnnlLmNZG0F8hjc5pda4AFgCTxXlS3zUko8EuPHlk9jVxFZ4szDrfCKeSdzJWdS9rJY3NAkYXOaBcXsR4QNwdnoWH6aW+oprjxTPelW632GRonWOOeQxdXNBJhxtbMzAXsvbE3M3GYyNjwyKxqUHCO9lNe49jUUnjQ19PrzA6zjFUMjLsBlcwdU117AOeHHhmLjMXWx2klzWezPExVZdhmaU1mZDI6NsM87mNDpeqaHCNpzGIkjMjOw3LCFByWW0s6Z5mUqiTxjJ0rtboIxEWsmm65hfEImYy7DbwQ24OKxJ7BhN7L2NtKWc4WHh5PJVUsc8mdpTTDIIBM9j8JLBhAGMGQgAEEgCxdnnuWuFJzlur8wZynurJ6S6TY2oZTkOxvY54OWEBhAIJve/hdi8VNuDn4De9LdNJSa9QSBjupqGRudg61zB1TXE2DXPDjwzFxnztvlaTWVlZ7MmtVk+TN7pfSLaeF8zw5zWC5DbYjuyuQN/atFODnJRXM2SlurJrtGa0RTSti6ueFz2l0RlZgErRmSw3N8s87ZLZO3lGO9lPtxyMY1E3g8YtcYXOb8VMIXP6ttQWjqXPvYWN72JyxWtdZO2klqs645niqrOnDtM+HTkbhUkNf/AKYkPyHhYW4zgzzy7bLW6TW77zJTTz7jL0bWtnijlaCGyNDgDa4DhcA2JF8+1YTi4ScXyMoveSZjaW0yyndG1zJHukxYQwBxu22VrjbcLdRt5VU2mljXJGuLuNCUYtNuWcYWdDV6a00JKSV0Rkiex7GuBuyRhL25Gx3g9qkULbcrxU8NNP3p8GQ7q76S2lKGYtNJ8muKN3DXtdNJCA7FGGknKxx3tbO+7sUSVJqCnyf0LCNeMqsqfNY+ZgN1jjdHE9kcj3SlwZGA3GerJDic7AC3bvW52clKUW0ksZffoRlfwlCMoxbcs4XDPDXnj5mdoyvEzScEkZacLmvbhII9RHEFaatLo3jKeewk0K6qpvDWOGGjCqNYWtc8NhmlbG7DI9jQWtcLXFr3Nr52C3RtG0sySb4pMjzvopy3YtqLw2lo/jnhzO9dp1sbwxsUsz8OMhjblrTsLrkWJ7Nqxp2zlHebSWccXzMqt5GEtyMXJ4zwWi+XwO0OnInmANxOE4fgNhYdWLuDs8jtGV8wvJW04qef24z49h7G9pydNR/fnHhrk6VenYozLiY+0TmNeQG2HWgEO27BcXXsLWc93DXpJteB5UvYU97KfotJ+PPXQyKvSUccjIyDdzXPJFsLGsFy55vkN2V1hCjKcHJcml3t9hsqXMIVFB8033Jc2YdHp+ORzAYpY2yX6p722Y+24G9xcZi+1bZ2koxbym1qk9DTSv4TklutKWja4P8A95Z1PF2s8ILrxTBjHlj5MF2MINvCcDs2ekdqy/Q1OHFZaylnizB7TpJvMXhPDeOCZ2l0y4VYgED3MLQcQFybuaMYzt1Yubnbf1lbJ0Ok3uOdPp3nsr2SulRUHjGviuPcuZvOrCh5LAdWEyDuF4AgCAIAgCAIAgCAIAgCAIAgCAIAgCAh0FTPTVVY4Uc8wlewscwNwnDGBm4kWz4FTHGM6cFvJY+5oTcZPgYlPoiopY9HymJ0rqczGWOOxeBUX+Tc2dhvY2PqzWbqQqOcc4zjDfuPFCUVF40+p5aQ0ZUTU9dJ1D2OqJoXRxG3WYYnRgucAcsgTbgV7CpCM4LOifHvyeSjJxk8atEjraSQ6Rp5AwmNsUoc7cC4tsDzsVGjJdDJc8o2tPfT9xoRoqf/AAd8PVO60vJDLeFb4Rivbyc1I6SP6hSzw/g17r6LGPzI03oxzKuokfS1FS2ZrDEYJHxgOYzCWy4HtsDYZm9hs3pTqJ04pSSxrlZ+HA8nH0m2m+5myotFOjqaItgMUccEgc0OMgjc8sODrDm43xZ8FqlUThPLy2146majiUeHIz9cdHyT0r2RAOkBY5rSbYure12G+4kArXbzUKictDKrFuOEa6ikqJ6+KZ9LLBG2F7LvLSS4uaSLNJsMsidua2yUIUnFSy8mK3nNPGOBrG6Jn/wUQdU/rsV8FvCt8JxbPJzWx1Ifqd7PD+DDcl0WMcf5JDr5+r6nyP6hR7X1se821uozW0jaipqKR7qZ8DKdjy9z3NIc6SMMAjwk3G+/s37JbkISSlnP35mC3pSTxjBptDaCLBFTy0NRI9r7PkM8jKfAHEiVoD8JIFjhwi/Nb6lbOZxmsdmFnu0+prhTxhNP48DZ1kNVA+uYylfOKm7o3sLcILo8Lg8Egi1u9aouE1BuWMa/E2NSi5JLOTYaDrnwNoaR8JDnwZuJAwGJjcTS3mWi/Fa6sFNzqJ8/Myg93di1yO+skrmVVG5rDIQZfBBAJGAXtfK4Fzbgt1rFSo1U3jTj4kC+lKNxRcVnrcPAwa2gnkhqpOqc10z4iyPIvwxloubbMrm3BbqdWnCdOO9winl9+SPVoValKrPdw5OOFzwsGxqWzQVUkrYHTNlY0DCWgtcy4s652G+1aIunUoqDlhpvXsZKmqtG4lUjDeUktMcGu/l7zVwaOc2lpxLTSvc10hJjdhlixOJBaL+FfLfuUiVVOtNwmkmlquD4c+4iQoSjb01UpttN6PDjlvTtz3m61YZMGP60y4cfxQmIMuGw+WRxuol26bktzGcccaZ9xPsFVUHv5xnhva495p9LUrxJKYoKqKZzrsfE8dVIdzpATZue0WUqjOLhHflFx5priu4g3FKSnJ04SUm+Di+D97+pnPM1PUOlML5xJExpMdjaRl7gtJFgb7VpXR1aSgpKOG9exklurRrObg5Zilw7V9DDptFzwR0cnVmR0JlMkbSMVpr7L5Ei4yW2denUlUjnCljD7vuR6dtWowoz3cuO9lL/AOvsZmjKJ8xrOuidE2bCADYm2DDe4yvsPArVVqRpqnuSzu/c30KU6rrdLHdUsfDGDx0Poud8c7pxhldF8HZf6LW2xX7HON+5Z169OMoKnpneffn6I121tWnCbqrEnHcXclr4vieGhaDwoGOo5g6Oxe98rura5gycxuIh1zuAFr9izr1eE5KosPRJLLT7eHA12tDjTjKk8x1bk8JrmllpmQaGX4FVMwOxvklLW2zIc+4I5ha+lh+opyzwSXkbnRqfpasMcW5Y8WZUsEkdTBKI3PYYhC/Da7CXNIcR9Ht7LFa1KEqM4Zw87y95tlCcLiFRRyt3deOXFce436hFiEAQBAEAQBAEAQBAEAQBAEAQBAEAQBAEAQBAEAQBAEAQBAEAQGFprRzamCSFzi0PFiRa45X5LOnNwkpLkYzjvJoyomYWgdgA9CxbyZHdeAIDz6hmPHhbjthxWGLDe+G+2187L3Lxg8xzMeq0e18sMpJBix2GVj1jcJutkKrjCUO3HyNNSgp1IVG+Mc/NYMxaje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ISEhUUExIUEhQXGRwaFhcYGRgVFxcZFRkXGhcWFxQcHyghGBslGxUUITMhJSkrLjAuFx8/ODUtNygtLisBCgoKDg0OGxAQGzYkICYsNSwsLCwsLS43LCwsLSwsLC4sLC0sLCwsLCwvLCwsLC8sLCwsLCwsLCwsLCwsLywsLP/AABEIAIUBewMBEQACEQEDEQH/xAAcAAEAAgIDAQAAAAAAAAAAAAAABgcEBQECAwj/xABNEAABAwICBgQICggFAgcAAAABAAIDBBESIQUGMUFhcQcTUYEiNHJzkaGxshQjMkJSgoOSwtEzNURTorPBwxUXJEOTVGIlRWN00uHx/8QAGwEBAAIDAQEAAAAAAAAAAAAAAAQFAgMGAQf/xAA6EQACAQMBBAYJAwQDAQEBAAAAAQIDBBExBRIhQRMyUXGBsSIzNGGRocHR8BRC4SNScoIGNfFiJBX/2gAMAwEAAhEDEQA/ALxQBAEAQBAEAQBAdXvDQSSAALknIADaSV6k28I8bSWWa6g0/TTPwRyhzuyzhe221wMXct9S1q0470o8CLRvretLchLL/PibNRyWEAQBAEAQBAEAQBAEAQBAEBENfNbH0YZHE1pleCbuza1oNtm8k39Cl2tuquXLRGmtVcOCIP8A5gV/71v/ABs/JTv0dLs+ZH6eY/zAr/3rf+Nn5J+jpdnzHTzPWHpFrm7TE/ymf/EheOypPtH6iZJNDdJcTyG1EZhP023ezvFsTfWo1SxkuMHk2xuE+sTqCZr2hzHB7XC4c0ggjtBG1QWmnhkhPOh6Lw9CAIAgCAIAgCAIAgIj0i6xS0kUbYfBklLvDsDhay17A5XJc3bxUu0oxqSblojTWqOK4FeUGuNbE8P698gvmx5xNcOzP5PMWVhK2pSWMYIqqzTzkubRWkGVETJYzdrxccO1p4g3B5KnnBwk4snxkpLKMtYHoQGj1z0y6kpXSsAL7hrb7AXbyN9hcrfb0lUnus11Z7scoqZmttcH4/hUhPYSC37lsPqVr+npYxukPpZ9pcWrekzVU0UxGEvHhAbMTSWutwu0qnrU+jm4k2Et6KZs1rMwgCAIAgCAIAgMXSdL1sMkYNi9jm37Li11spT3JqXYzVXp9LSlDtTRD9WtUZ4alsshYGsvsJJddpGWWW1Wt3f06lJwjnLKKw2TWo11Um1hdndgnSpjoggCAIAgCAIAgCAIAgCAIAgKq6XPGIfNfjKtLDqPvIdzqiCgXU4jkp/y+r/3bPvtUX9ZS7fkbugmYdfqdXRAudTuc0b2Fsn8LST6lnG5pS0Zi6U1yNEt5rJNqRrS6jkDXkmnefDH0Cf9xvZxG8cQFGubdVVlam2lU3Hx0LoBvmMwqYnnKA4cbZnIICCax9I0cZLKVomcNsh/RjyQM3+ocSp9GycuM+HuI87hLhEglfrVWzG7qmQcGHqx6GWv33U6NvTjpH6kZ1ZvmY8WnqtpuKmfvke4d4JIK9dKm/2r4HinJczcaO14qWEY3Fw7W2a4fUIMZ+6DxC1TtIPT8+psjWktSb6F14jeB12ENuB1zQQ1pOwTRkkwknYbuYfpblCqWjXV+H27fk/cb41k9fzv7CXg3zGYUM3nKArfph/Zftf7Ssdn/u8PqRbnkVwrEikx6OdZPg8vUyH4mU5E7GSHIHgDkD3cVEu6G/HeWq8jfQqbrw9C3lUE0ICH9KniX2jPxKXZet8DTcdQqBW5BLr6Ov1dB9f+a9U1365/nIn0eoiSKMbThzgNuSBvB0ZM07HNPIgr1xa1RipRejPReGQQHV7wNpA55L1JvQ8bS1OGStOxwPIgo01qFJPRndeHoQHRkrSSA4EjbYg25r1xa1PFJPRndeHoQHnJOxvynNbzICyUZPRGLnFas5jka7YQeRuvGmtT1ST0O68PQgOHOA2myYyeN4PNtSwmwe0nsBF1k4SXHB4pxbwmeqxMggPOSZrflOa3mQF6ot6IxcorVnMcrXfJcDyIKOLWp6pJ6M7rw9CAqrpc8Yh81+Mq0sOo+8h3OqIPHtHMe1TmR0fRq50tAgK86TdWmYDVxNwuBHWgbHAmwfb6QJF+0HgrCzrvPRvwI1emsbyKzVkRC6OjnSJmomAm7oiYz9WxZ/A5ipruG7Vfv4k+hLMCTqMbSqOkHW0zOdTwutC02e4f7jhtF/oD18rK1tbfdW/LXyIdarn0VoQdTSOZmjNEz1DsMMTpCNthkObjkO8rCdSMOMngyjFy0Ru3agaQAv1TTw6xl/bb1rT+spdvyNnQTNBXUMsLsEsbo3djha/Edo4hSIzjJZi8mpxa4M60lU6J2Jhz2EEXa5p2tc3Y5p3gpKKksMJ4LA1M1lERZG4n4NIcLMRuaeX9yXHbGdrSd3J1oFxQ3stdZfNdvf2kmlUxw5eRZKrSUVv0w/sv2v8AaVjs/wDd4fUi3PIrhWJFCAt/o61k+ExdTI680Q2na9mwO4kZA9x3qpu6G5LeWjJtGpvLD1JgoZvIf0qeJfaM/Epdl63wNNx1CoFbkEuvo6/V0H1/5r1TXfrn+cifR6iGuOsZpWhkdjK8XF8wxuzERvJN7cjyO+xs+me9Lqr5ldtTaH6aKjDrP5Lt+xXbn1FU/wD3Jnndm63duHqV7ilRjyijl3Kvcz5yfx/8Mp+rNY0Yuofl2WJ9AN1qV7QbxvG57Nu4re3GbPVvWuWB4jnc58d7HFcuj43OZA3g93GPdWMKkd6nwfmS7DalSjPo6zzHTjqjea2a2iICOnc1zyLl4IcGA7Lbi72d6h2Vg5veqLC7O0sdpbVVJblF5b564/khsGjKuq8MMklv89xyPJzjYq2lWoUPRbS93/hQwtrq59NJy97+7PKs0VUU9nPifH2O3A+UMgVlCvSq8ItMwq2txQ9KcWvf/KJFqnrZI17Yp3F7HGwc7NzSdl3b289igXthFxc6aw1y7S02btWamqdZ5T0fZ/BNNYHkUs5BIIjdYjIjwTsKqbZJ1op9qOgvG1bza7H5Fb6kuIrYrEi+IHiMDjY94HoV/tBJ28vzmcnshtXcfHyZadVUNjY57zha0XJ4Bc3CDnJRjqzsqlSNOLnLRFY6d1tnnJDHGKLc1ps4jtc4ewZc9q6K3sKdJZksv80OQvNrVqzag92Pu18WYNJq/VTDEyF5BzubNvxBcRdbp3dGm8Sl+eBHp2FzVW9GD8vM61Oiqqm8J0ckdvnjYPrtyHpXsK9GtwTT938M8qWtzb+k4te9fdEx1E0/NM50Upx4W4g/fkQMLjv27duRVVtG1p00pw4cdC92Pf1azdOpxws5+5k646zGmtFFbrXC5O0MB2G29xWuxslW9OfV8zdtTaX6ddHT6z+X8kDZHU1bjYSTu3nNwF+JyarlujQXKJzajc3UuGZP8+BlHVOt/cH7zPZiWv8AX2/93n9jd/8Ayrv+z5r7k91WE0NKfhRw4C4guNyIwAcznvxd1lS3nR1K39Hn5nS7PVWlb/8A6OGM69nv+ZDtYNb5pnFsTjFFutk93Fzto5D1q1ttnwprM1llDe7Xq1ZbtN7sfmzBpNWquYYxC6xzu4ht+PhG55rdO8oU3uuXw/gj09m3VVbyj8eHmcVmgaunGN0bmgfOaQbcSWnweZXsLqhV9FPwf8mNWxurf03FrHNfxobfVvXKSNwZUOMkZyxnNzOJPzh23z9iiXWzoyW9TWH2dv2J9hticJKFZ5XbzX38yxmm+YzCoTqk8lV9LnjEPmvxlWlh1H3kO51RB49o5j2qcyOj6NXOloEBr9YYQ+lqGnYYnj+E5rZSeJxfvMZrMWj5/CvytLN6H5fAqG7g5jvvBw/AFWX64xZLtnwZvekHTJpqR2E2klOBh3i48J3c2+faQtFrS36nHRcTZWnuxKWVyQDa6saGdWVDYgbN+U930WN2nnmAOJC1Vqqpw3jOnDflgtfS2mKXRcLGBlv3cTNpttc4n1uOZ4qqp06leTfzJkpxprBGI+lM4vCpRh4SXcPSyx9SlOw4cJfI1fqfcbrTmlKKt0dLMfCaxpsD4MkchyYOBJIG8EHeFpp06lKso/mDOcoTg2VArYhGdoh4LjE42ZMMBvsa6/xb/qutf/tLu1YVNN5cvxmUeztLf1E0s6opR1l+tiJjkvtuzYTxItfiCqi5pqE+Gj4om0pb0eOpGemH9l+1/tKTs/8Ad4fU1XPIrcqyIpuNYtBupXRnMxysa9juYBc08QT6CFpo1VUT7UZzhuswtF6QfTysljNnMNx2Eb2ngRcLOcFOLizGMnF5Re+hdKMqoWTRnwXDMb2kbWniCqKpTdOTiyxjJSWUR3pU8S+0Z+JSLL1vga7jqFQK3IJdfR1+roPr/wA16prv1z/ORPo9REI1wqMdZKb5NOEcMAAPrB9KvrGG7Qj8ficbtSpv3U/dw+BYOqOjWwUzLDwngPed5LhcA8gbf/qo72s6lV9i4I6jZttGjQjhcWsvx+xulEJ5BukfRbcLahos6+F9t4IOEniLW7x2K42XXeXSemqOd27ax3VWS46P6EZ1W0aKipYx2bM3O4hudu82HerG8rOlSclroio2dbqvcKMtNX4FvMaAAAAAMgBkABuAXLt54s7hJJYR1lia5pa4BzSLEHMEHcQkZOLyjyUVJOMllFOaeoeoqJIhsa7LyXAOb6iF1dtV6WlGfacJe0FQryprRP5aosirqDJo1zztdTknngz9d1QQhuXaiuUvqdZUqOpYOb5w+hA9S/HYebvccrq/9nl+c0c1sn2uHj5MlPSTWFsMcYPy3EniGWy9LmnuVbsqmnNz7PqXO3azjSjTXN+RpdQdDtmldI8Ymx2sDsLje1+2wBNuIUvaVw6cFGOr8iv2LaRq1HUmuEfP+Cy1z51pwQgPGmo4479XGxl9uFobfnbas51Jz6zz3munSp087kUs9iKi1hqDJUzOP03AcmnC31ALqLWG5RivccPfVHUuZyfb5cC19DUDYIWRtFrAXPa47XHmVzVeq6tRyZ2ttQjRpKEeXmZq0m8iPSPXFkLIgbdY658lljb0lvoVpsulvVHN8vqUe3a7hRVNfufyX4jSdH+iGyyOleLtjthB2F52HuA9YUvaVw4QUI6vyK/YtpGrUdSS4R07/wCCyVQHWAoCrNd9ENp57sFmSDEBuBB8IDhsPeuk2fcOrTxLVHG7XtI0K2YaS4+PMmGoVcZaUA5mMlncLFvoBt3Kq2jS3K2Vz4l7seu6lsk/28Pt9iG9LnjEPmvxlbbDqPvJNzqiDx7RzHtU5kdH0audLQIDD0z4vN5t/ulZ0+su88loz57C6ArCyOh79q+y/uqt2h+3x+hKtuZgdLVWXVMce5kd++Rxv6mNWyxjiDfazG4fpJENoqV0sjI2fKe4NHNxtc8FMlJRTbNCWXhF3av6r09GXOiDsTgA4uN8h2dlz7AqSrXnV4SJ8KcYaHjpvU6mqpTLKZC6wbk6wAbsAFu0k95WVO5nTjuxPJUoyeWa89G9F2zD64/JbP1tX3GP6eBD9etEQURZDA6S8gxShzrjC0/F3AAv4WM93FS7apOrmUuWn1NNWKhwREVLNBwV6CzOj+rPw2Zu6eGOf6xDC/8Ailf6FW3Uf6afY2vz4Eui/TfvWTz6Yf2X7X+0mz/3eH1PLnkVuVZEUu+t0IysoI4nZHq2FjvovDBY8tx4EqkjVdOq5LtLCUFOGClqumfE90cjcL2Ehw7CPaOKuYyUllEBpp4ZJdQNZPgk2CQ2glIDuxjtjX8BuPC3Yo11Q6SOVqjbRqbrw9Ca9KfiP2jPxKHZet8DfcdQqBWxCLr6Ov1dB9f+a9U1365/nIn0eoivNPeMz+dk99y6O29TDuXkcNee01P8n5lw0X6Nnkt9gXLVOs+87un1F3HssDMjmv8A4m7ym+8p+zfXrxKvbHskvDzIv0ceNO8073mKx2p6ld/3KbYXtD/xfmiy1z51oQFV6+D/AFsnJnuhdJs72dePmcZtn2uXcvIllMf/AAk+Yd7HKsl7d/si8h/1v+jIbqX47Dzd7jlbX/s8vzmig2T7XDx8mbzpO+XByf7WqHsnSfh9Sx/5BrT8foZ/RoPiJPOfhatG1fWx7vqyTsH1Ev8AL6Il6qy8CAIClNJ/ppfOP94rrqPq49y8j5/c+un3vzLqbsXIs79aHKHpX/SafjIfJd7QrvZPVl4HM7f60O5/Q2fRqP8ATSH/ANU+4z81H2r61d31ZL2D7PL/AC+iJaqwuwgIP0nDwYDxf68H5K42TrPw+pz3/IF6NN9/0O/RkfAm8pvsK82t1onuwH/Tn3oj/S54xD5r8ZWFh1H3lpc6og8e0cx7VOZHR9GrnS0CAwtNG1PMTs6p/ulZ0+uu88loz58C6ArCyeh5uVSd14x6Os/MKt2h+3x+hKtuZoek2/w99/oMtyt+d1vs/VI11+uRmnL8TcGLGSA3CSHXOQAI352Up4xxNSzyLx1T0RJSwmOWYzOLy7Eb5AtaMOZOwtPpVHXqKpLKWCfTg4rDeSPaT1LrJJpJGV72Ne9zmtvIMIcSQ3J27YpELqmopOHl9jXKjJvO8Yp1Grx/5i/78w/Es/1dL+zyMehn/cV3WzOe8l0jpiDYPcXOLgDkbuztvtxVhFJLgsEZvieK9PAgJ7qGD8Og/wDaZ8sWXqLVBufVP/Ik0uuu4yumH9l+1/tLDZ/7vD6ntzyK3KsiKfQmh/F4fNs90Ln6nWfeWcdEQ/pM1b61nwqMfGMHxgHzmD53Nvsv2BS7Ovuvcej0NFenlbyKsVoQyUVGsfXaN+DyH4yJ7MBO18YuPS3IcrcVGVDdrb60fmbnUzT3WRdSTSXX0dfq6D6/816prv1z/ORPo9RFeae8Zn87J77l0dt6mHcvI4a89pqf5PzLho/0bPJHsC5WfWfed3T6i7j2WJmRzX7xN3lN94Kfs3168Sr2x7JLw8yL9HHjTvNO95isdqepXf8Acpthe0P/ABfmiy1z51oQFV6+eOP5N90LpNnezrx8zjds+1PuXkSul/VJ8w/2OVZP27/ZF3T/AOt/0ZDtS/HYebvccra/9nl+c0UGyfa4ePkze9JzfCgPB/qLPzULZD4T8PqWP/IFxp+P0MvozlHUyt3h4J5OaAPdK1bWT6SL9xI2DJdDKPv81/BMlVF6EAQFKaT/AE0vnH+8V11H1ce5eR8/ufXT735l1N2LkWd+tDlD0gHSc3w4D2tePQW/mrvZL9GS7jmv+QL0oPv+hsOjSQdRI3eJL9zmtA90rRtVf1Yv3fVknYMl0El/9fREvVWXgQEF6TpB8Q3f4Z9wD+voVzsldd931Oc/5BLhTj3/AEPboyYermO4uA9A/wDsLDaz9OK9xs2Av6c37yPdLnjEPmvxlY2HUfeWdzqiDx7RzHtU5kdH0audLQICJdI+mmwUrogR1swwhu8MOT3Hha45ngVLtKTlPe5I0154jjtKdVuQS3eiuhLKMvO2V5cPJbZg9bXHvVTfTzUx2Im26xHJHOlujLaiKXc+PD3xuJ9jx6FIsJZg49jNVwvSTIXRVTopGyMsHMN2kgEAjYbHJTZRUlhmhPDyix9Q9cZqioMNQ9pxNvGQ0N8JuZbltu25+qq66towhvQ8SVRquTwzZa96TrqW0sGF0NrPuzEWOHzifokWz3EcQtVtTpVPRlqZVZTjxWhCKrX+tkY5hdGA5paSG2IDhYkG+Rz2qdGzpJ5NDrzaNK/RMracVDmlsZeGMJyLyQ43aN7QG7eOW+27pIue4tTXuvd3jBWZiAOzM7kBZvR7R/6uoftbDGynB3EsDWut3xX+sq26l/Tiu3j+fEl0V6TfZwPHph/Zftf7S92f+7w+p5c8ityrIin0JofxeHzbPdC5+p1n3lnHRGYQsD0pfXzVz4JNiYPiJCSzsafnR/1HDkVc2tfpI4eqIFanuvhoRhSTUEBdfR1+roPr/wA16prv1z/ORPo9RFeae8Zn87J77l0dt6mHcvI4a89pqf5PzLho/wBGzyR7AuVn1n3nd0+ou49liZkc1+8Td5TfeCn7N9evEq9seyS8PMi/Rx407zTveYrHanqV3/cpthe0P/F+aLLXPnWhAVXr544/k33Quk2d7OvHzON2z7U+5eRK6X9UnzD/AGOVZP27/ZF3T/63/RkO1L8dh5u9xytr/wBnl+c0UGyfa4ePkyba96MM1PiaLujOK28ttZwHqP1VT7OrKnVw9Hw+x0O2LZ1qGY6x4+HP7+BBdWdNGklx2LmOFntG0jcRxH59quru2VeGOfI5vZ967Wrvap6r85lnUenKaUXZMzkSGuHNpzC52dtVg8SizsKV5QqrMZr4/Q61mnqaIXdMzkCHO+6Llewta03wizyre29NZlNfHPyR4aD1khqnObHja5ovZwAuL2uLE9o9KzuLOpQSctPcarTaNG5k4wzldpVuk/00vnH+8V0dH1ce5eRx1z66fe/Mupuxcizv1ocoekd140UZ6e7Rd8ZxAbyLeEB3Z9ynbPrqlVw9HwKva1q69DMdY8fuQXVbThpJcRBdG4WeBttucOIz9JVzeW3TwxzWhzmzr12tTL6r1LPotLQTC8crHcLgEc2nMLnqlCpTeJROwpXVGqswkmdNI6bp4AS+Vo/7QQ5x5NGa9pW1Wo8RiY17yhRWZyX1+BVuntKuq5y+xAyaxu0gDYOJJJPeujtqCoU934s429upXVbex7kiy9VdGGnpmMcLPPhP8p27uAA7lz95W6Wq5LTRHW7Otnb0FB66vvf20ID0ueMQ+a/GVKsOo+8yudUQZpsbqcRyff5oy/8ATR/fd+SgfoI/3En9S+wxa3pLqnC0ccUXGxe4crm3pBWcbGmtXk8dxLkRCrqpJXl8j3PedrnG5P5DgpcYqKwjQ228szNXtCyVkzYmZDa925jd7jx7BvPesKtVU47zMoQc3hF70dM2JjY2CzWNDWjsDRYKilJyeWWCWFhGj180KaqlcGi8jDjjG8loN297SRzst9rV6Opx0fA11Yb0SkldEA7wTOY5r2Etc0gtI2gjMEI0msMJ44lr6udIEErQ2pIhl2En9G7iHfN5H0lVVaznF5hxRNhXT6xs3SaJaesvQg7cXxOL07brVi4fDj8zL+nrwIb0h61wVMbYILvDXh5fbC3Jrm4Wg5n5W3ZlvUy0t503vSNFaqpLCIIpxHNhoduEmci4itgG3FKb9U0DfYjGR2MPaFrqcfR7fLn9jKPDiXFqZoY0tKxjv0jvDk8t1sr77AAdyqLir0k21pyJ1KG7HBFOmH9l+1/tKVs/93h9TTc8ityrIin0JofxeHzbPdC5+p1n3lnHRGYsD0wNOaKZVQvhk2OGR3tcPkuHEFbKVR05KSMZxUlhlEaSoHwSvikFnsNj2HsI4EWI5q8hNTipIrpRcXhmMsjwuvo6/V0H1/5r1TXfrn+cifR6iI1pnVGqfUSOYwOY97nB2JoADyTmCb5X7FbUL+jGklJ8UsY7jmbrZNzO4lKKym85z2/MsaBmFrR2AD0BUMnltnUxWIpHdeGRp9a9HPqKZ0cdsVwQDlfCb2vuUqzrRpVVKWhB2jbzr0HCGpotSNXZ4JXSStDBhLQLgkklpvkSAMlN2hd06sFCDzxyVuydn1qFR1Kixwx5dhNVUHQBAQPXDVqpmqDJEwPa4D5zRYgWzuR2bldWN5Sp0t2bw0c3tTZ1etX36ayn71w+JI4NFPFD8HuMfVFt92JwO/suVAlXi7npeWcltG2krPoOe7jxIvqrqxUxVTJJGBjWXzxNN7tIAABPbvVjeXtGdFxi8tlNs7ZlxSuFOawlnmuzBYKozpyIae1IZK4vgcI3HMsPyCeFs2+sclaW20pQW7UWV28/5KO82LCq3Ok919nL+CMzam1rTlEHcQ9lvWQVYx2jbvnjwZUS2PdxfCOe5r6nem1KrHHNjY+LnD8N1jLaVBaPPh98GVPYt1LVJd7+2Saas6tMpAXYscjhYutYAbcLR6M+AVTd3kq/DGEX9hs6Fqm85k+f2IlXanVTp32a3A55IfiFgHEm5F779llZ09oUVSWXxS0KStsi5lXeFwb1z+MsoBc+dacoAgIpp/UuOZxfE7qnnMi12OPbb5p5ehWVttKVNbs1lfMprzY9Os9+m91/J/b84EYm1JrBsYx/EPH4rKxjtKg+ePAp5bFuo6JPuf3wdqfUerccwxnlOB9268ltOgtMvw+57DYlzLXC8ftklmr2qMVMQ9x62QbCRZrfJb28T6lWXN/Ost1cEXdlsqnbvfb3peXcSRQC1IH0l6uTVBjmhaZCxpa5g+Va9w5o377jbsU6zrRhmMuBHr03Liivf8Aq/wDpaj/if+SsOmp/3L4kXcl2D/Aav/paj/if+SdLT/uXxG5LsPWHVitfkKWbvaWD0usF469JfuR6qc3yJDofo2qHkGdzYW7wCHv5ZeCOdzyUepfQXV4m2NvJ6lk6G0PDSx9XCzCNpO1zj2udvKrqlWVR5kSowUVhGDrLrMKQZU1XVP3MggkkHfJbAPTfgtZkVnXdJmm8ZMeinRx7mvp6qR3e8YR/CvQROo0rPLI+Sejkgc44iGQTBlztOEgkXOe22asbe6Sjuz5EWrRbeYnma5g2h45xyD2tUn9VS7fkzV0M+w6nSkI2yAc7j2he/qaX9x50U+w4Glqf99H94L3p6f8Acjzo59h3GkoD/vR/fb+a96an/cviOjl2GTSSRvP6aJjQLue5ws1o2ntPIZkkWXkq0IrOQqcm8YMqg17pKedjhTyTxQ3MQxNZd5timeCDdxsLDYLNGdrqvrXOU1Hnq/ovcSYUsPLJzoTpaNW/q6fRlTM7fgcwhvlvNmsHEkKGSDO6S9GzzwQyiI3jLsbGnG5ofhzyGdsGdr7ezNTbGpGMmnzI9xFtJoraiopJniOJjnvOQAHrPYOJVnKSisyZESbeEfQNDB1cbGE3LWtbftwgD+ioJPLbLJLCPdYnoQEN6RdWTUxiaJt5oxsG17N7eJFyR3jeplpX3Huy0ZorU95ZWpUzYHl2AMcX3thDSXX7MO26tsrGSHh6F5an6PfT0cMUmTwCXDsL3Odh7sVu5UdxNTqOSLCnFxikzcrSZhAEAQBAEAQBAEAQBAEAQBAEAQBAEAQBAEAQBAEAQBAEAQBAEAQHV7rBEDWvgJNztW5PBjg6/Bk3hg6upL7k3hg83aPadrWnmAvd4YPF2h4jtijPNjfyXmRg8Tq7TE3NLTu5xMP9EygcM1ToL+FQ0rmnthjNv4Vi+KPSQ0NDFAwRwxsiYNjWNDGjk0Cy1npkIDiyA5QBAEAQHFkBygCAIAgCAIAgCAIAgIZT0MlVV1oNXVRCN7AwRyYWjFGD8kg71Mc1Tpw9FPPaveaEnKUuLPbRGtJbR075mvnnlLmNZG0F8hjc5pda4AFgCTxXlS3zUko8EuPHlk9jVxFZ4szDrfCKeSdzJWdS9rJY3NAkYXOaBcXsR4QNwdnoWH6aW+oprjxTPelW632GRonWOOeQxdXNBJhxtbMzAXsvbE3M3GYyNjwyKxqUHCO9lNe49jUUnjQ19PrzA6zjFUMjLsBlcwdU117AOeHHhmLjMXWx2klzWezPExVZdhmaU1mZDI6NsM87mNDpeqaHCNpzGIkjMjOw3LCFByWW0s6Z5mUqiTxjJ0rtboIxEWsmm65hfEImYy7DbwQ24OKxJ7BhN7L2NtKWc4WHh5PJVUsc8mdpTTDIIBM9j8JLBhAGMGQgAEEgCxdnnuWuFJzlur8wZynurJ6S6TY2oZTkOxvY54OWEBhAIJve/hdi8VNuDn4De9LdNJSa9QSBjupqGRudg61zB1TXE2DXPDjwzFxnztvlaTWVlZ7MmtVk+TN7pfSLaeF8zw5zWC5DbYjuyuQN/atFODnJRXM2SlurJrtGa0RTSti6ueFz2l0RlZgErRmSw3N8s87ZLZO3lGO9lPtxyMY1E3g8YtcYXOb8VMIXP6ttQWjqXPvYWN72JyxWtdZO2klqs645niqrOnDtM+HTkbhUkNf/AKYkPyHhYW4zgzzy7bLW6TW77zJTTz7jL0bWtnijlaCGyNDgDa4DhcA2JF8+1YTi4ScXyMoveSZjaW0yyndG1zJHukxYQwBxu22VrjbcLdRt5VU2mljXJGuLuNCUYtNuWcYWdDV6a00JKSV0Rkiex7GuBuyRhL25Gx3g9qkULbcrxU8NNP3p8GQ7q76S2lKGYtNJ8muKN3DXtdNJCA7FGGknKxx3tbO+7sUSVJqCnyf0LCNeMqsqfNY+ZgN1jjdHE9kcj3SlwZGA3GerJDic7AC3bvW52clKUW0ksZffoRlfwlCMoxbcs4XDPDXnj5mdoyvEzScEkZacLmvbhII9RHEFaatLo3jKeewk0K6qpvDWOGGjCqNYWtc8NhmlbG7DI9jQWtcLXFr3Nr52C3RtG0sySb4pMjzvopy3YtqLw2lo/jnhzO9dp1sbwxsUsz8OMhjblrTsLrkWJ7Nqxp2zlHebSWccXzMqt5GEtyMXJ4zwWi+XwO0OnInmANxOE4fgNhYdWLuDs8jtGV8wvJW04qef24z49h7G9pydNR/fnHhrk6VenYozLiY+0TmNeQG2HWgEO27BcXXsLWc93DXpJteB5UvYU97KfotJ+PPXQyKvSUccjIyDdzXPJFsLGsFy55vkN2V1hCjKcHJcml3t9hsqXMIVFB8033Jc2YdHp+ORzAYpY2yX6p722Y+24G9xcZi+1bZ2koxbym1qk9DTSv4TklutKWja4P8A95Z1PF2s8ILrxTBjHlj5MF2MINvCcDs2ekdqy/Q1OHFZaylnizB7TpJvMXhPDeOCZ2l0y4VYgED3MLQcQFybuaMYzt1Yubnbf1lbJ0Ok3uOdPp3nsr2SulRUHjGviuPcuZvOrCh5LAdWEyDuF4AgCAIAgCAIAgCAIAgCAIAgCAIAgCAh0FTPTVVY4Uc8wlewscwNwnDGBm4kWz4FTHGM6cFvJY+5oTcZPgYlPoiopY9HymJ0rqczGWOOxeBUX+Tc2dhvY2PqzWbqQqOcc4zjDfuPFCUVF40+p5aQ0ZUTU9dJ1D2OqJoXRxG3WYYnRgucAcsgTbgV7CpCM4LOifHvyeSjJxk8atEjraSQ6Rp5AwmNsUoc7cC4tsDzsVGjJdDJc8o2tPfT9xoRoqf/AAd8PVO60vJDLeFb4Rivbyc1I6SP6hSzw/g17r6LGPzI03oxzKuokfS1FS2ZrDEYJHxgOYzCWy4HtsDYZm9hs3pTqJ04pSSxrlZ+HA8nH0m2m+5myotFOjqaItgMUccEgc0OMgjc8sODrDm43xZ8FqlUThPLy2146majiUeHIz9cdHyT0r2RAOkBY5rSbYure12G+4kArXbzUKictDKrFuOEa6ikqJ6+KZ9LLBG2F7LvLSS4uaSLNJsMsidua2yUIUnFSy8mK3nNPGOBrG6Jn/wUQdU/rsV8FvCt8JxbPJzWx1Ifqd7PD+DDcl0WMcf5JDr5+r6nyP6hR7X1se821uozW0jaipqKR7qZ8DKdjy9z3NIc6SMMAjwk3G+/s37JbkISSlnP35mC3pSTxjBptDaCLBFTy0NRI9r7PkM8jKfAHEiVoD8JIFjhwi/Nb6lbOZxmsdmFnu0+prhTxhNP48DZ1kNVA+uYylfOKm7o3sLcILo8Lg8Egi1u9aouE1BuWMa/E2NSi5JLOTYaDrnwNoaR8JDnwZuJAwGJjcTS3mWi/Fa6sFNzqJ8/Myg93di1yO+skrmVVG5rDIQZfBBAJGAXtfK4Fzbgt1rFSo1U3jTj4kC+lKNxRcVnrcPAwa2gnkhqpOqc10z4iyPIvwxloubbMrm3BbqdWnCdOO9winl9+SPVoValKrPdw5OOFzwsGxqWzQVUkrYHTNlY0DCWgtcy4s652G+1aIunUoqDlhpvXsZKmqtG4lUjDeUktMcGu/l7zVwaOc2lpxLTSvc10hJjdhlixOJBaL+FfLfuUiVVOtNwmkmlquD4c+4iQoSjb01UpttN6PDjlvTtz3m61YZMGP60y4cfxQmIMuGw+WRxuol26bktzGcccaZ9xPsFVUHv5xnhva495p9LUrxJKYoKqKZzrsfE8dVIdzpATZue0WUqjOLhHflFx5priu4g3FKSnJ04SUm+Di+D97+pnPM1PUOlML5xJExpMdjaRl7gtJFgb7VpXR1aSgpKOG9exklurRrObg5Zilw7V9DDptFzwR0cnVmR0JlMkbSMVpr7L5Ei4yW2denUlUjnCljD7vuR6dtWowoz3cuO9lL/AOvsZmjKJ8xrOuidE2bCADYm2DDe4yvsPArVVqRpqnuSzu/c30KU6rrdLHdUsfDGDx0Poud8c7pxhldF8HZf6LW2xX7HON+5Z169OMoKnpneffn6I121tWnCbqrEnHcXclr4vieGhaDwoGOo5g6Oxe98rura5gycxuIh1zuAFr9izr1eE5KosPRJLLT7eHA12tDjTjKk8x1bk8JrmllpmQaGX4FVMwOxvklLW2zIc+4I5ha+lh+opyzwSXkbnRqfpasMcW5Y8WZUsEkdTBKI3PYYhC/Da7CXNIcR9Ht7LFa1KEqM4Zw87y95tlCcLiFRRyt3deOXFce436hFiEAQBAEAQBAEAQBAEAQBAEAQBAEAQBAEAQBAEAQBAEAQBAEAQGFprRzamCSFzi0PFiRa45X5LOnNwkpLkYzjvJoyomYWgdgA9CxbyZHdeAIDz6hmPHhbjthxWGLDe+G+2187L3Lxg8xzMeq0e18sMpJBix2GVj1jcJutkKrjCUO3HyNNSgp1IVG+Mc/NYMxaje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http://www.collectif-haiti.fr/data/image/logos/logo-microd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949" y="365634"/>
            <a:ext cx="2998851" cy="1052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Calibri" pitchFamily="34" charset="0"/>
                <a:cs typeface="Lato Regular"/>
              </a:rPr>
              <a:t/>
            </a:r>
            <a:br>
              <a:rPr lang="fr-FR" sz="2800" b="1" i="1" dirty="0" smtClean="0">
                <a:latin typeface="Calibri" pitchFamily="34" charset="0"/>
                <a:cs typeface="Lato Regular"/>
              </a:rPr>
            </a:br>
            <a:r>
              <a:rPr lang="fr-FR" sz="2800" b="1" i="1" dirty="0" smtClean="0">
                <a:latin typeface="Calibri" pitchFamily="34" charset="0"/>
                <a:cs typeface="Lato Regular"/>
              </a:rPr>
              <a:t>Focus sur microDon!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11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7200" b="1" u="sng" dirty="0" smtClean="0">
                <a:latin typeface="+mn-lt"/>
                <a:sym typeface="Wingdings" pitchFamily="2" charset="2"/>
              </a:rPr>
              <a:t> </a:t>
            </a:r>
            <a:r>
              <a:rPr lang="fr-FR" sz="7200" b="1" u="sng" dirty="0" smtClean="0">
                <a:latin typeface="+mn-lt"/>
              </a:rPr>
              <a:t>Le modèle : une entreprise sociale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64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6400" dirty="0" smtClean="0">
                <a:latin typeface="+mn-lt"/>
              </a:rPr>
              <a:t>microDON est </a:t>
            </a:r>
            <a:r>
              <a:rPr lang="fr-FR" sz="6400" b="1" dirty="0" smtClean="0">
                <a:latin typeface="+mn-lt"/>
              </a:rPr>
              <a:t>une SAS </a:t>
            </a:r>
            <a:r>
              <a:rPr lang="fr-FR" sz="6400" dirty="0" smtClean="0">
                <a:latin typeface="+mn-lt"/>
              </a:rPr>
              <a:t>qui a fait le choix de se développer sur le modèle </a:t>
            </a:r>
            <a:r>
              <a:rPr lang="fr-FR" sz="6400" b="1" dirty="0" smtClean="0">
                <a:latin typeface="+mn-lt"/>
              </a:rPr>
              <a:t>de l’entrepreneuriat social</a:t>
            </a:r>
            <a:r>
              <a:rPr lang="fr-FR" sz="6400" dirty="0" smtClean="0">
                <a:latin typeface="+mn-lt"/>
              </a:rPr>
              <a:t>. Cela se traduit par 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6400" dirty="0" smtClean="0">
              <a:latin typeface="+mn-lt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6000" b="1" dirty="0" smtClean="0">
                <a:latin typeface="+mn-lt"/>
              </a:rPr>
              <a:t>une finalité sociale. </a:t>
            </a:r>
            <a:r>
              <a:rPr lang="fr-FR" sz="6000" dirty="0" smtClean="0">
                <a:latin typeface="+mn-lt"/>
              </a:rPr>
              <a:t>Son objectif premier, inscrit dans les statuts, est de générer un bénéfice social : le financement des associations bénéficiaires.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6400" dirty="0" smtClean="0">
              <a:latin typeface="+mn-lt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6000" b="1" dirty="0" smtClean="0">
                <a:latin typeface="+mn-lt"/>
              </a:rPr>
              <a:t>une gouvernance participative. </a:t>
            </a:r>
            <a:r>
              <a:rPr lang="fr-FR" sz="6000" dirty="0" smtClean="0">
                <a:latin typeface="+mn-lt"/>
              </a:rPr>
              <a:t>Elle implique une participation forte de l’ensemble des acteurs, la gestion du projet se veut participative et concertée. Ainsi, un </a:t>
            </a:r>
            <a:r>
              <a:rPr lang="fr-FR" sz="6000" b="1" dirty="0" smtClean="0">
                <a:latin typeface="+mn-lt"/>
              </a:rPr>
              <a:t>comité de salariés </a:t>
            </a:r>
            <a:r>
              <a:rPr lang="fr-FR" sz="6000" dirty="0" smtClean="0">
                <a:latin typeface="+mn-lt"/>
              </a:rPr>
              <a:t>élit les dirigeants de la société ; un </a:t>
            </a:r>
            <a:r>
              <a:rPr lang="fr-FR" sz="6000" b="1" dirty="0" smtClean="0">
                <a:latin typeface="+mn-lt"/>
              </a:rPr>
              <a:t>comité éthique </a:t>
            </a:r>
            <a:r>
              <a:rPr lang="fr-FR" sz="6000" dirty="0" smtClean="0">
                <a:latin typeface="+mn-lt"/>
              </a:rPr>
              <a:t>encadre également les décisions liées aux valeurs solidaires de l’entreprise.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6400" dirty="0" smtClean="0">
              <a:latin typeface="+mn-lt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6000" b="1" dirty="0" smtClean="0">
                <a:latin typeface="+mn-lt"/>
              </a:rPr>
              <a:t>une </a:t>
            </a:r>
            <a:r>
              <a:rPr lang="fr-FR" sz="6000" b="1" dirty="0" err="1" smtClean="0">
                <a:latin typeface="+mn-lt"/>
              </a:rPr>
              <a:t>lucrativité</a:t>
            </a:r>
            <a:r>
              <a:rPr lang="fr-FR" sz="6000" b="1" dirty="0" smtClean="0">
                <a:latin typeface="+mn-lt"/>
              </a:rPr>
              <a:t> limitée. </a:t>
            </a:r>
            <a:r>
              <a:rPr lang="fr-FR" sz="6000" dirty="0" smtClean="0">
                <a:latin typeface="+mn-lt"/>
              </a:rPr>
              <a:t>La </a:t>
            </a:r>
            <a:r>
              <a:rPr lang="fr-FR" sz="6000" dirty="0" err="1" smtClean="0">
                <a:latin typeface="+mn-lt"/>
              </a:rPr>
              <a:t>lucrativité</a:t>
            </a:r>
            <a:r>
              <a:rPr lang="fr-FR" sz="6000" dirty="0" smtClean="0">
                <a:latin typeface="+mn-lt"/>
              </a:rPr>
              <a:t> est encadrée au service des femmes et des hommes : </a:t>
            </a:r>
            <a:r>
              <a:rPr lang="fr-FR" sz="6000" b="1" dirty="0" smtClean="0">
                <a:latin typeface="+mn-lt"/>
              </a:rPr>
              <a:t>l’échelle des salaires est limitée </a:t>
            </a:r>
            <a:r>
              <a:rPr lang="fr-FR" sz="6000" dirty="0" smtClean="0">
                <a:latin typeface="+mn-lt"/>
              </a:rPr>
              <a:t>(1 à 5) pour éviter les écarts de rémunération trop forts ; microDON affecte également </a:t>
            </a:r>
            <a:r>
              <a:rPr lang="fr-FR" sz="6000" b="1" dirty="0" smtClean="0">
                <a:latin typeface="+mn-lt"/>
              </a:rPr>
              <a:t>57,5 % des excédents dégagés aux réserves impartageables, </a:t>
            </a:r>
            <a:r>
              <a:rPr lang="fr-FR" sz="6000" dirty="0" smtClean="0">
                <a:latin typeface="+mn-lt"/>
              </a:rPr>
              <a:t>un standard souvent appliqué dans les structures de l'économie sociale et solidaire (comme les SCIC).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fr-FR" sz="64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6400" b="1" dirty="0" smtClean="0">
                <a:latin typeface="+mn-lt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2050" name="AutoShape 2" descr="data:image/jpeg;base64,/9j/4AAQSkZJRgABAQAAAQABAAD/2wCEAAkGBxISEhUUExIUEhQXGRwaFhcYGRgVFxcZFRkXGhcWFxQcHyghGBslGxUUITMhJSkrLjAuFx8/ODUtNygtLisBCgoKDg0OGxAQGzYkICYsNSwsLCwsLS43LCwsLSwsLC4sLC0sLCwsLCwvLCwsLC8sLCwsLCwsLCwsLCwsLywsLP/AABEIAIUBewMBEQACEQEDEQH/xAAcAAEAAgIDAQAAAAAAAAAAAAAABgcEBQECAwj/xABNEAABAwICBgQICggFAgcAAAABAAIDBBESIQUGMUFhcQcTUYEiNHJzkaGxshQjMkJSgoOSwtEzNURTorPBwxUXJEOTVGIlRWN00uHx/8QAGwEBAAIDAQEAAAAAAAAAAAAAAAQFAgMGAQf/xAA6EQACAQMBBAYJAwQDAQEBAAAAAQIDBBExBRIhQRMyUXGBsSIzNGGRocHR8BRC4SNScoIGNfFiJBX/2gAMAwEAAhEDEQA/ALxQBAEAQBAEAQBAdXvDQSSAALknIADaSV6k28I8bSWWa6g0/TTPwRyhzuyzhe221wMXct9S1q0470o8CLRvretLchLL/PibNRyWEAQBAEAQBAEAQBAEAQBAEBENfNbH0YZHE1pleCbuza1oNtm8k39Cl2tuquXLRGmtVcOCIP8A5gV/71v/ABs/JTv0dLs+ZH6eY/zAr/3rf+Nn5J+jpdnzHTzPWHpFrm7TE/ymf/EheOypPtH6iZJNDdJcTyG1EZhP023ezvFsTfWo1SxkuMHk2xuE+sTqCZr2hzHB7XC4c0ggjtBG1QWmnhkhPOh6Lw9CAIAgCAIAgCAIAgIj0i6xS0kUbYfBklLvDsDhay17A5XJc3bxUu0oxqSblojTWqOK4FeUGuNbE8P698gvmx5xNcOzP5PMWVhK2pSWMYIqqzTzkubRWkGVETJYzdrxccO1p4g3B5KnnBwk4snxkpLKMtYHoQGj1z0y6kpXSsAL7hrb7AXbyN9hcrfb0lUnus11Z7scoqZmttcH4/hUhPYSC37lsPqVr+npYxukPpZ9pcWrekzVU0UxGEvHhAbMTSWutwu0qnrU+jm4k2Et6KZs1rMwgCAIAgCAIAgMXSdL1sMkYNi9jm37Li11spT3JqXYzVXp9LSlDtTRD9WtUZ4alsshYGsvsJJddpGWWW1Wt3f06lJwjnLKKw2TWo11Um1hdndgnSpjoggCAIAgCAIAgCAIAgCAIAgKq6XPGIfNfjKtLDqPvIdzqiCgXU4jkp/y+r/3bPvtUX9ZS7fkbugmYdfqdXRAudTuc0b2Fsn8LST6lnG5pS0Zi6U1yNEt5rJNqRrS6jkDXkmnefDH0Cf9xvZxG8cQFGubdVVlam2lU3Hx0LoBvmMwqYnnKA4cbZnIICCax9I0cZLKVomcNsh/RjyQM3+ocSp9GycuM+HuI87hLhEglfrVWzG7qmQcGHqx6GWv33U6NvTjpH6kZ1ZvmY8WnqtpuKmfvke4d4JIK9dKm/2r4HinJczcaO14qWEY3Fw7W2a4fUIMZ+6DxC1TtIPT8+psjWktSb6F14jeB12ENuB1zQQ1pOwTRkkwknYbuYfpblCqWjXV+H27fk/cb41k9fzv7CXg3zGYUM3nKArfph/Zftf7Ssdn/u8PqRbnkVwrEikx6OdZPg8vUyH4mU5E7GSHIHgDkD3cVEu6G/HeWq8jfQqbrw9C3lUE0ICH9KniX2jPxKXZet8DTcdQqBW5BLr6Ov1dB9f+a9U1365/nIn0eoiSKMbThzgNuSBvB0ZM07HNPIgr1xa1RipRejPReGQQHV7wNpA55L1JvQ8bS1OGStOxwPIgo01qFJPRndeHoQHRkrSSA4EjbYg25r1xa1PFJPRndeHoQHnJOxvynNbzICyUZPRGLnFas5jka7YQeRuvGmtT1ST0O68PQgOHOA2myYyeN4PNtSwmwe0nsBF1k4SXHB4pxbwmeqxMggPOSZrflOa3mQF6ot6IxcorVnMcrXfJcDyIKOLWp6pJ6M7rw9CAqrpc8Yh81+Mq0sOo+8h3OqIPHtHMe1TmR0fRq50tAgK86TdWmYDVxNwuBHWgbHAmwfb6QJF+0HgrCzrvPRvwI1emsbyKzVkRC6OjnSJmomAm7oiYz9WxZ/A5ipruG7Vfv4k+hLMCTqMbSqOkHW0zOdTwutC02e4f7jhtF/oD18rK1tbfdW/LXyIdarn0VoQdTSOZmjNEz1DsMMTpCNthkObjkO8rCdSMOMngyjFy0Ru3agaQAv1TTw6xl/bb1rT+spdvyNnQTNBXUMsLsEsbo3djha/Edo4hSIzjJZi8mpxa4M60lU6J2Jhz2EEXa5p2tc3Y5p3gpKKksMJ4LA1M1lERZG4n4NIcLMRuaeX9yXHbGdrSd3J1oFxQ3stdZfNdvf2kmlUxw5eRZKrSUVv0w/sv2v8AaVjs/wDd4fUi3PIrhWJFCAt/o61k+ExdTI680Q2na9mwO4kZA9x3qpu6G5LeWjJtGpvLD1JgoZvIf0qeJfaM/Epdl63wNNx1CoFbkEuvo6/V0H1/5r1TXfrn+cifR6iGuOsZpWhkdjK8XF8wxuzERvJN7cjyO+xs+me9Lqr5ldtTaH6aKjDrP5Lt+xXbn1FU/wD3Jnndm63duHqV7ilRjyijl3Kvcz5yfx/8Mp+rNY0Yuofl2WJ9AN1qV7QbxvG57Nu4re3GbPVvWuWB4jnc58d7HFcuj43OZA3g93GPdWMKkd6nwfmS7DalSjPo6zzHTjqjea2a2iICOnc1zyLl4IcGA7Lbi72d6h2Vg5veqLC7O0sdpbVVJblF5b564/khsGjKuq8MMklv89xyPJzjYq2lWoUPRbS93/hQwtrq59NJy97+7PKs0VUU9nPifH2O3A+UMgVlCvSq8ItMwq2txQ9KcWvf/KJFqnrZI17Yp3F7HGwc7NzSdl3b289igXthFxc6aw1y7S02btWamqdZ5T0fZ/BNNYHkUs5BIIjdYjIjwTsKqbZJ1op9qOgvG1bza7H5Fb6kuIrYrEi+IHiMDjY94HoV/tBJ28vzmcnshtXcfHyZadVUNjY57zha0XJ4Bc3CDnJRjqzsqlSNOLnLRFY6d1tnnJDHGKLc1ps4jtc4ewZc9q6K3sKdJZksv80OQvNrVqzag92Pu18WYNJq/VTDEyF5BzubNvxBcRdbp3dGm8Sl+eBHp2FzVW9GD8vM61Oiqqm8J0ckdvnjYPrtyHpXsK9GtwTT938M8qWtzb+k4te9fdEx1E0/NM50Upx4W4g/fkQMLjv27duRVVtG1p00pw4cdC92Pf1azdOpxws5+5k646zGmtFFbrXC5O0MB2G29xWuxslW9OfV8zdtTaX6ddHT6z+X8kDZHU1bjYSTu3nNwF+JyarlujQXKJzajc3UuGZP8+BlHVOt/cH7zPZiWv8AX2/93n9jd/8Ayrv+z5r7k91WE0NKfhRw4C4guNyIwAcznvxd1lS3nR1K39Hn5nS7PVWlb/8A6OGM69nv+ZDtYNb5pnFsTjFFutk93Fzto5D1q1ttnwprM1llDe7Xq1ZbtN7sfmzBpNWquYYxC6xzu4ht+PhG55rdO8oU3uuXw/gj09m3VVbyj8eHmcVmgaunGN0bmgfOaQbcSWnweZXsLqhV9FPwf8mNWxurf03FrHNfxobfVvXKSNwZUOMkZyxnNzOJPzh23z9iiXWzoyW9TWH2dv2J9hticJKFZ5XbzX38yxmm+YzCoTqk8lV9LnjEPmvxlWlh1H3kO51RB49o5j2qcyOj6NXOloEBr9YYQ+lqGnYYnj+E5rZSeJxfvMZrMWj5/CvytLN6H5fAqG7g5jvvBw/AFWX64xZLtnwZvekHTJpqR2E2klOBh3i48J3c2+faQtFrS36nHRcTZWnuxKWVyQDa6saGdWVDYgbN+U930WN2nnmAOJC1Vqqpw3jOnDflgtfS2mKXRcLGBlv3cTNpttc4n1uOZ4qqp06leTfzJkpxprBGI+lM4vCpRh4SXcPSyx9SlOw4cJfI1fqfcbrTmlKKt0dLMfCaxpsD4MkchyYOBJIG8EHeFpp06lKso/mDOcoTg2VArYhGdoh4LjE42ZMMBvsa6/xb/qutf/tLu1YVNN5cvxmUeztLf1E0s6opR1l+tiJjkvtuzYTxItfiCqi5pqE+Gj4om0pb0eOpGemH9l+1/tKTs/8Ad4fU1XPIrcqyIpuNYtBupXRnMxysa9juYBc08QT6CFpo1VUT7UZzhuswtF6QfTysljNnMNx2Eb2ngRcLOcFOLizGMnF5Re+hdKMqoWTRnwXDMb2kbWniCqKpTdOTiyxjJSWUR3pU8S+0Z+JSLL1vga7jqFQK3IJdfR1+roPr/wA16prv1z/ORPo9REI1wqMdZKb5NOEcMAAPrB9KvrGG7Qj8ficbtSpv3U/dw+BYOqOjWwUzLDwngPed5LhcA8gbf/qo72s6lV9i4I6jZttGjQjhcWsvx+xulEJ5BukfRbcLahos6+F9t4IOEniLW7x2K42XXeXSemqOd27ax3VWS46P6EZ1W0aKipYx2bM3O4hudu82HerG8rOlSclroio2dbqvcKMtNX4FvMaAAAAAMgBkABuAXLt54s7hJJYR1lia5pa4BzSLEHMEHcQkZOLyjyUVJOMllFOaeoeoqJIhsa7LyXAOb6iF1dtV6WlGfacJe0FQryprRP5aosirqDJo1zztdTknngz9d1QQhuXaiuUvqdZUqOpYOb5w+hA9S/HYebvccrq/9nl+c0c1sn2uHj5MlPSTWFsMcYPy3EniGWy9LmnuVbsqmnNz7PqXO3azjSjTXN+RpdQdDtmldI8Ymx2sDsLje1+2wBNuIUvaVw6cFGOr8iv2LaRq1HUmuEfP+Cy1z51pwQgPGmo4479XGxl9uFobfnbas51Jz6zz3munSp087kUs9iKi1hqDJUzOP03AcmnC31ALqLWG5RivccPfVHUuZyfb5cC19DUDYIWRtFrAXPa47XHmVzVeq6tRyZ2ttQjRpKEeXmZq0m8iPSPXFkLIgbdY658lljb0lvoVpsulvVHN8vqUe3a7hRVNfufyX4jSdH+iGyyOleLtjthB2F52HuA9YUvaVw4QUI6vyK/YtpGrUdSS4R07/wCCyVQHWAoCrNd9ENp57sFmSDEBuBB8IDhsPeuk2fcOrTxLVHG7XtI0K2YaS4+PMmGoVcZaUA5mMlncLFvoBt3Kq2jS3K2Vz4l7seu6lsk/28Pt9iG9LnjEPmvxlbbDqPvJNzqiDx7RzHtU5kdH0audLQIDD0z4vN5t/ulZ0+su88loz57C6ArCyOh79q+y/uqt2h+3x+hKtuZgdLVWXVMce5kd++Rxv6mNWyxjiDfazG4fpJENoqV0sjI2fKe4NHNxtc8FMlJRTbNCWXhF3av6r09GXOiDsTgA4uN8h2dlz7AqSrXnV4SJ8KcYaHjpvU6mqpTLKZC6wbk6wAbsAFu0k95WVO5nTjuxPJUoyeWa89G9F2zD64/JbP1tX3GP6eBD9etEQURZDA6S8gxShzrjC0/F3AAv4WM93FS7apOrmUuWn1NNWKhwREVLNBwV6CzOj+rPw2Zu6eGOf6xDC/8Ailf6FW3Uf6afY2vz4Eui/TfvWTz6Yf2X7X+0mz/3eH1PLnkVuVZEUu+t0IysoI4nZHq2FjvovDBY8tx4EqkjVdOq5LtLCUFOGClqumfE90cjcL2Ehw7CPaOKuYyUllEBpp4ZJdQNZPgk2CQ2glIDuxjtjX8BuPC3Yo11Q6SOVqjbRqbrw9Ca9KfiP2jPxKHZet8DfcdQqBWxCLr6Ov1dB9f+a9U1365/nIn0eoivNPeMz+dk99y6O29TDuXkcNee01P8n5lw0X6Nnkt9gXLVOs+87un1F3HssDMjmv8A4m7ym+8p+zfXrxKvbHskvDzIv0ceNO8073mKx2p6ld/3KbYXtD/xfmiy1z51oQFV6+D/AFsnJnuhdJs72dePmcZtn2uXcvIllMf/AAk+Yd7HKsl7d/si8h/1v+jIbqX47Dzd7jlbX/s8vzmig2T7XDx8mbzpO+XByf7WqHsnSfh9Sx/5BrT8foZ/RoPiJPOfhatG1fWx7vqyTsH1Ev8AL6Il6qy8CAIClNJ/ppfOP94rrqPq49y8j5/c+un3vzLqbsXIs79aHKHpX/SafjIfJd7QrvZPVl4HM7f60O5/Q2fRqP8ATSH/ANU+4z81H2r61d31ZL2D7PL/AC+iJaqwuwgIP0nDwYDxf68H5K42TrPw+pz3/IF6NN9/0O/RkfAm8pvsK82t1onuwH/Tn3oj/S54xD5r8ZWFh1H3lpc6og8e0cx7VOZHR9GrnS0CAwtNG1PMTs6p/ulZ0+uu88loz58C6ArCyeh5uVSd14x6Os/MKt2h+3x+hKtuZoek2/w99/oMtyt+d1vs/VI11+uRmnL8TcGLGSA3CSHXOQAI352Up4xxNSzyLx1T0RJSwmOWYzOLy7Eb5AtaMOZOwtPpVHXqKpLKWCfTg4rDeSPaT1LrJJpJGV72Ne9zmtvIMIcSQ3J27YpELqmopOHl9jXKjJvO8Yp1Grx/5i/78w/Es/1dL+zyMehn/cV3WzOe8l0jpiDYPcXOLgDkbuztvtxVhFJLgsEZvieK9PAgJ7qGD8Og/wDaZ8sWXqLVBufVP/Ik0uuu4yumH9l+1/tLDZ/7vD6ntzyK3KsiKfQmh/F4fNs90Ln6nWfeWcdEQ/pM1b61nwqMfGMHxgHzmD53Nvsv2BS7Ovuvcej0NFenlbyKsVoQyUVGsfXaN+DyH4yJ7MBO18YuPS3IcrcVGVDdrb60fmbnUzT3WRdSTSXX0dfq6D6/816prv1z/ORPo9RFeae8Zn87J77l0dt6mHcvI4a89pqf5PzLho/0bPJHsC5WfWfed3T6i7j2WJmRzX7xN3lN94Kfs3168Sr2x7JLw8yL9HHjTvNO95isdqepXf8Acpthe0P/ABfmiy1z51oQFV6+eOP5N90LpNnezrx8zjds+1PuXkSul/VJ8w/2OVZP27/ZF3T/AOt/0ZDtS/HYebvccra/9nl+c0UGyfa4ePkze9JzfCgPB/qLPzULZD4T8PqWP/IFxp+P0MvozlHUyt3h4J5OaAPdK1bWT6SL9xI2DJdDKPv81/BMlVF6EAQFKaT/AE0vnH+8V11H1ce5eR8/ufXT735l1N2LkWd+tDlD0gHSc3w4D2tePQW/mrvZL9GS7jmv+QL0oPv+hsOjSQdRI3eJL9zmtA90rRtVf1Yv3fVknYMl0El/9fREvVWXgQEF6TpB8Q3f4Z9wD+voVzsldd931Oc/5BLhTj3/AEPboyYermO4uA9A/wDsLDaz9OK9xs2Av6c37yPdLnjEPmvxlY2HUfeWdzqiDx7RzHtU5kdH0audLQICJdI+mmwUrogR1swwhu8MOT3Hha45ngVLtKTlPe5I0154jjtKdVuQS3eiuhLKMvO2V5cPJbZg9bXHvVTfTzUx2Im26xHJHOlujLaiKXc+PD3xuJ9jx6FIsJZg49jNVwvSTIXRVTopGyMsHMN2kgEAjYbHJTZRUlhmhPDyix9Q9cZqioMNQ9pxNvGQ0N8JuZbltu25+qq66towhvQ8SVRquTwzZa96TrqW0sGF0NrPuzEWOHzifokWz3EcQtVtTpVPRlqZVZTjxWhCKrX+tkY5hdGA5paSG2IDhYkG+Rz2qdGzpJ5NDrzaNK/RMracVDmlsZeGMJyLyQ43aN7QG7eOW+27pIue4tTXuvd3jBWZiAOzM7kBZvR7R/6uoftbDGynB3EsDWut3xX+sq26l/Tiu3j+fEl0V6TfZwPHph/Zftf7S92f+7w+p5c8ityrIin0JofxeHzbPdC5+p1n3lnHRGYQsD0pfXzVz4JNiYPiJCSzsafnR/1HDkVc2tfpI4eqIFanuvhoRhSTUEBdfR1+roPr/wA16prv1z/ORPo9RFeae8Zn87J77l0dt6mHcvI4a89pqf5PzLho/wBGzyR7AuVn1n3nd0+ou49liZkc1+8Td5TfeCn7N9evEq9seyS8PMi/Rx407zTveYrHanqV3/cpthe0P/F+aLLXPnWhAVXr544/k33Quk2d7OvHzON2z7U+5eRK6X9UnzD/AGOVZP27/ZF3T/63/RkO1L8dh5u9xytr/wBnl+c0UGyfa4ePkyba96MM1PiaLujOK28ttZwHqP1VT7OrKnVw9Hw+x0O2LZ1qGY6x4+HP7+BBdWdNGklx2LmOFntG0jcRxH59quru2VeGOfI5vZ967Wrvap6r85lnUenKaUXZMzkSGuHNpzC52dtVg8SizsKV5QqrMZr4/Q61mnqaIXdMzkCHO+6Llewta03wizyre29NZlNfHPyR4aD1khqnObHja5ovZwAuL2uLE9o9KzuLOpQSctPcarTaNG5k4wzldpVuk/00vnH+8V0dH1ce5eRx1z66fe/Mupuxcizv1ocoekd140UZ6e7Rd8ZxAbyLeEB3Z9ynbPrqlVw9HwKva1q69DMdY8fuQXVbThpJcRBdG4WeBttucOIz9JVzeW3TwxzWhzmzr12tTL6r1LPotLQTC8crHcLgEc2nMLnqlCpTeJROwpXVGqswkmdNI6bp4AS+Vo/7QQ5x5NGa9pW1Wo8RiY17yhRWZyX1+BVuntKuq5y+xAyaxu0gDYOJJJPeujtqCoU934s429upXVbex7kiy9VdGGnpmMcLPPhP8p27uAA7lz95W6Wq5LTRHW7Otnb0FB66vvf20ID0ueMQ+a/GVKsOo+8yudUQZpsbqcRyff5oy/8ATR/fd+SgfoI/3En9S+wxa3pLqnC0ccUXGxe4crm3pBWcbGmtXk8dxLkRCrqpJXl8j3PedrnG5P5DgpcYqKwjQ228szNXtCyVkzYmZDa925jd7jx7BvPesKtVU47zMoQc3hF70dM2JjY2CzWNDWjsDRYKilJyeWWCWFhGj180KaqlcGi8jDjjG8loN297SRzst9rV6Opx0fA11Yb0SkldEA7wTOY5r2Etc0gtI2gjMEI0msMJ44lr6udIEErQ2pIhl2En9G7iHfN5H0lVVaznF5hxRNhXT6xs3SaJaesvQg7cXxOL07brVi4fDj8zL+nrwIb0h61wVMbYILvDXh5fbC3Jrm4Wg5n5W3ZlvUy0t503vSNFaqpLCIIpxHNhoduEmci4itgG3FKb9U0DfYjGR2MPaFrqcfR7fLn9jKPDiXFqZoY0tKxjv0jvDk8t1sr77AAdyqLir0k21pyJ1KG7HBFOmH9l+1/tKVs/93h9TTc8ityrIin0JofxeHzbPdC5+p1n3lnHRGYsD0wNOaKZVQvhk2OGR3tcPkuHEFbKVR05KSMZxUlhlEaSoHwSvikFnsNj2HsI4EWI5q8hNTipIrpRcXhmMsjwuvo6/V0H1/5r1TXfrn+cifR6iI1pnVGqfUSOYwOY97nB2JoADyTmCb5X7FbUL+jGklJ8UsY7jmbrZNzO4lKKym85z2/MsaBmFrR2AD0BUMnltnUxWIpHdeGRp9a9HPqKZ0cdsVwQDlfCb2vuUqzrRpVVKWhB2jbzr0HCGpotSNXZ4JXSStDBhLQLgkklpvkSAMlN2hd06sFCDzxyVuydn1qFR1Kixwx5dhNVUHQBAQPXDVqpmqDJEwPa4D5zRYgWzuR2bldWN5Sp0t2bw0c3tTZ1etX36ayn71w+JI4NFPFD8HuMfVFt92JwO/suVAlXi7npeWcltG2krPoOe7jxIvqrqxUxVTJJGBjWXzxNN7tIAABPbvVjeXtGdFxi8tlNs7ZlxSuFOawlnmuzBYKozpyIae1IZK4vgcI3HMsPyCeFs2+sclaW20pQW7UWV28/5KO82LCq3Ok919nL+CMzam1rTlEHcQ9lvWQVYx2jbvnjwZUS2PdxfCOe5r6nem1KrHHNjY+LnD8N1jLaVBaPPh98GVPYt1LVJd7+2Saas6tMpAXYscjhYutYAbcLR6M+AVTd3kq/DGEX9hs6Fqm85k+f2IlXanVTp32a3A55IfiFgHEm5F779llZ09oUVSWXxS0KStsi5lXeFwb1z+MsoBc+dacoAgIpp/UuOZxfE7qnnMi12OPbb5p5ehWVttKVNbs1lfMprzY9Os9+m91/J/b84EYm1JrBsYx/EPH4rKxjtKg+ePAp5bFuo6JPuf3wdqfUerccwxnlOB9268ltOgtMvw+57DYlzLXC8ftklmr2qMVMQ9x62QbCRZrfJb28T6lWXN/Ost1cEXdlsqnbvfb3peXcSRQC1IH0l6uTVBjmhaZCxpa5g+Va9w5o377jbsU6zrRhmMuBHr03Liivf8Aq/wDpaj/if+SsOmp/3L4kXcl2D/Aav/paj/if+SdLT/uXxG5LsPWHVitfkKWbvaWD0usF469JfuR6qc3yJDofo2qHkGdzYW7wCHv5ZeCOdzyUepfQXV4m2NvJ6lk6G0PDSx9XCzCNpO1zj2udvKrqlWVR5kSowUVhGDrLrMKQZU1XVP3MggkkHfJbAPTfgtZkVnXdJmm8ZMeinRx7mvp6qR3e8YR/CvQROo0rPLI+Sejkgc44iGQTBlztOEgkXOe22asbe6Sjuz5EWrRbeYnma5g2h45xyD2tUn9VS7fkzV0M+w6nSkI2yAc7j2he/qaX9x50U+w4Glqf99H94L3p6f8Acjzo59h3GkoD/vR/fb+a96an/cviOjl2GTSSRvP6aJjQLue5ws1o2ntPIZkkWXkq0IrOQqcm8YMqg17pKedjhTyTxQ3MQxNZd5timeCDdxsLDYLNGdrqvrXOU1Hnq/ovcSYUsPLJzoTpaNW/q6fRlTM7fgcwhvlvNmsHEkKGSDO6S9GzzwQyiI3jLsbGnG5ofhzyGdsGdr7ezNTbGpGMmnzI9xFtJoraiopJniOJjnvOQAHrPYOJVnKSisyZESbeEfQNDB1cbGE3LWtbftwgD+ioJPLbLJLCPdYnoQEN6RdWTUxiaJt5oxsG17N7eJFyR3jeplpX3Huy0ZorU95ZWpUzYHl2AMcX3thDSXX7MO26tsrGSHh6F5an6PfT0cMUmTwCXDsL3Odh7sVu5UdxNTqOSLCnFxikzcrSZhAEAQBAEAQBAEAQBAEAQBAEAQBAEAQBAEAQBAEAQBAEAQBAEAQHV7rBEDWvgJNztW5PBjg6/Bk3hg6upL7k3hg83aPadrWnmAvd4YPF2h4jtijPNjfyXmRg8Tq7TE3NLTu5xMP9EygcM1ToL+FQ0rmnthjNv4Vi+KPSQ0NDFAwRwxsiYNjWNDGjk0Cy1npkIDiyA5QBAEAQHFkBygCAIAgCAIAgCAIAgIZT0MlVV1oNXVRCN7AwRyYWjFGD8kg71Mc1Tpw9FPPaveaEnKUuLPbRGtJbR075mvnnlLmNZG0F8hjc5pda4AFgCTxXlS3zUko8EuPHlk9jVxFZ4szDrfCKeSdzJWdS9rJY3NAkYXOaBcXsR4QNwdnoWH6aW+oprjxTPelW632GRonWOOeQxdXNBJhxtbMzAXsvbE3M3GYyNjwyKxqUHCO9lNe49jUUnjQ19PrzA6zjFUMjLsBlcwdU117AOeHHhmLjMXWx2klzWezPExVZdhmaU1mZDI6NsM87mNDpeqaHCNpzGIkjMjOw3LCFByWW0s6Z5mUqiTxjJ0rtboIxEWsmm65hfEImYy7DbwQ24OKxJ7BhN7L2NtKWc4WHh5PJVUsc8mdpTTDIIBM9j8JLBhAGMGQgAEEgCxdnnuWuFJzlur8wZynurJ6S6TY2oZTkOxvY54OWEBhAIJve/hdi8VNuDn4De9LdNJSa9QSBjupqGRudg61zB1TXE2DXPDjwzFxnztvlaTWVlZ7MmtVk+TN7pfSLaeF8zw5zWC5DbYjuyuQN/atFODnJRXM2SlurJrtGa0RTSti6ueFz2l0RlZgErRmSw3N8s87ZLZO3lGO9lPtxyMY1E3g8YtcYXOb8VMIXP6ttQWjqXPvYWN72JyxWtdZO2klqs645niqrOnDtM+HTkbhUkNf/AKYkPyHhYW4zgzzy7bLW6TW77zJTTz7jL0bWtnijlaCGyNDgDa4DhcA2JF8+1YTi4ScXyMoveSZjaW0yyndG1zJHukxYQwBxu22VrjbcLdRt5VU2mljXJGuLuNCUYtNuWcYWdDV6a00JKSV0Rkiex7GuBuyRhL25Gx3g9qkULbcrxU8NNP3p8GQ7q76S2lKGYtNJ8muKN3DXtdNJCA7FGGknKxx3tbO+7sUSVJqCnyf0LCNeMqsqfNY+ZgN1jjdHE9kcj3SlwZGA3GerJDic7AC3bvW52clKUW0ksZffoRlfwlCMoxbcs4XDPDXnj5mdoyvEzScEkZacLmvbhII9RHEFaatLo3jKeewk0K6qpvDWOGGjCqNYWtc8NhmlbG7DI9jQWtcLXFr3Nr52C3RtG0sySb4pMjzvopy3YtqLw2lo/jnhzO9dp1sbwxsUsz8OMhjblrTsLrkWJ7Nqxp2zlHebSWccXzMqt5GEtyMXJ4zwWi+XwO0OnInmANxOE4fgNhYdWLuDs8jtGV8wvJW04qef24z49h7G9pydNR/fnHhrk6VenYozLiY+0TmNeQG2HWgEO27BcXXsLWc93DXpJteB5UvYU97KfotJ+PPXQyKvSUccjIyDdzXPJFsLGsFy55vkN2V1hCjKcHJcml3t9hsqXMIVFB8033Jc2YdHp+ORzAYpY2yX6p722Y+24G9xcZi+1bZ2koxbym1qk9DTSv4TklutKWja4P8A95Z1PF2s8ILrxTBjHlj5MF2MINvCcDs2ekdqy/Q1OHFZaylnizB7TpJvMXhPDeOCZ2l0y4VYgED3MLQcQFybuaMYzt1Yubnbf1lbJ0Ok3uOdPp3nsr2SulRUHjGviuPcuZvOrCh5LAdWEyDuF4AgCAIAgCAIAgCAIAgCAIAgCAIAgCAh0FTPTVVY4Uc8wlewscwNwnDGBm4kWz4FTHGM6cFvJY+5oTcZPgYlPoiopY9HymJ0rqczGWOOxeBUX+Tc2dhvY2PqzWbqQqOcc4zjDfuPFCUVF40+p5aQ0ZUTU9dJ1D2OqJoXRxG3WYYnRgucAcsgTbgV7CpCM4LOifHvyeSjJxk8atEjraSQ6Rp5AwmNsUoc7cC4tsDzsVGjJdDJc8o2tPfT9xoRoqf/AAd8PVO60vJDLeFb4Rivbyc1I6SP6hSzw/g17r6LGPzI03oxzKuokfS1FS2ZrDEYJHxgOYzCWy4HtsDYZm9hs3pTqJ04pSSxrlZ+HA8nH0m2m+5myotFOjqaItgMUccEgc0OMgjc8sODrDm43xZ8FqlUThPLy2146majiUeHIz9cdHyT0r2RAOkBY5rSbYure12G+4kArXbzUKictDKrFuOEa6ikqJ6+KZ9LLBG2F7LvLSS4uaSLNJsMsidua2yUIUnFSy8mK3nNPGOBrG6Jn/wUQdU/rsV8FvCt8JxbPJzWx1Ifqd7PD+DDcl0WMcf5JDr5+r6nyP6hR7X1se821uozW0jaipqKR7qZ8DKdjy9z3NIc6SMMAjwk3G+/s37JbkISSlnP35mC3pSTxjBptDaCLBFTy0NRI9r7PkM8jKfAHEiVoD8JIFjhwi/Nb6lbOZxmsdmFnu0+prhTxhNP48DZ1kNVA+uYylfOKm7o3sLcILo8Lg8Egi1u9aouE1BuWMa/E2NSi5JLOTYaDrnwNoaR8JDnwZuJAwGJjcTS3mWi/Fa6sFNzqJ8/Myg93di1yO+skrmVVG5rDIQZfBBAJGAXtfK4Fzbgt1rFSo1U3jTj4kC+lKNxRcVnrcPAwa2gnkhqpOqc10z4iyPIvwxloubbMrm3BbqdWnCdOO9winl9+SPVoValKrPdw5OOFzwsGxqWzQVUkrYHTNlY0DCWgtcy4s652G+1aIunUoqDlhpvXsZKmqtG4lUjDeUktMcGu/l7zVwaOc2lpxLTSvc10hJjdhlixOJBaL+FfLfuUiVVOtNwmkmlquD4c+4iQoSjb01UpttN6PDjlvTtz3m61YZMGP60y4cfxQmIMuGw+WRxuol26bktzGcccaZ9xPsFVUHv5xnhva495p9LUrxJKYoKqKZzrsfE8dVIdzpATZue0WUqjOLhHflFx5priu4g3FKSnJ04SUm+Di+D97+pnPM1PUOlML5xJExpMdjaRl7gtJFgb7VpXR1aSgpKOG9exklurRrObg5Zilw7V9DDptFzwR0cnVmR0JlMkbSMVpr7L5Ei4yW2denUlUjnCljD7vuR6dtWowoz3cuO9lL/AOvsZmjKJ8xrOuidE2bCADYm2DDe4yvsPArVVqRpqnuSzu/c30KU6rrdLHdUsfDGDx0Poud8c7pxhldF8HZf6LW2xX7HON+5Z169OMoKnpneffn6I121tWnCbqrEnHcXclr4vieGhaDwoGOo5g6Oxe98rura5gycxuIh1zuAFr9izr1eE5KosPRJLLT7eHA12tDjTjKk8x1bk8JrmllpmQaGX4FVMwOxvklLW2zIc+4I5ha+lh+opyzwSXkbnRqfpasMcW5Y8WZUsEkdTBKI3PYYhC/Da7CXNIcR9Ht7LFa1KEqM4Zw87y95tlCcLiFRRyt3deOXFce436hFiEAQBAEAQBAEAQBAEAQBAEAQBAEAQBAEAQBAEAQBAEAQBAEAQGFprRzamCSFzi0PFiRa45X5LOnNwkpLkYzjvJoyomYWgdgA9CxbyZHdeAIDz6hmPHhbjthxWGLDe+G+2187L3Lxg8xzMeq0e18sMpJBix2GVj1jcJutkKrjCUO3HyNNSgp1IVG+Mc/NYMxaje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ISEhUUExIUEhQXGRwaFhcYGRgVFxcZFRkXGhcWFxQcHyghGBslGxUUITMhJSkrLjAuFx8/ODUtNygtLisBCgoKDg0OGxAQGzYkICYsNSwsLCwsLS43LCwsLSwsLC4sLC0sLCwsLCwvLCwsLC8sLCwsLCwsLCwsLCwsLywsLP/AABEIAIUBewMBEQACEQEDEQH/xAAcAAEAAgIDAQAAAAAAAAAAAAAABgcEBQECAwj/xABNEAABAwICBgQICggFAgcAAAABAAIDBBESIQUGMUFhcQcTUYEiNHJzkaGxshQjMkJSgoOSwtEzNURTorPBwxUXJEOTVGIlRWN00uHx/8QAGwEBAAIDAQEAAAAAAAAAAAAAAAQFAgMGAQf/xAA6EQACAQMBBAYJAwQDAQEBAAAAAQIDBBExBRIhQRMyUXGBsSIzNGGRocHR8BRC4SNScoIGNfFiJBX/2gAMAwEAAhEDEQA/ALxQBAEAQBAEAQBAdXvDQSSAALknIADaSV6k28I8bSWWa6g0/TTPwRyhzuyzhe221wMXct9S1q0470o8CLRvretLchLL/PibNRyWEAQBAEAQBAEAQBAEAQBAEBENfNbH0YZHE1pleCbuza1oNtm8k39Cl2tuquXLRGmtVcOCIP8A5gV/71v/ABs/JTv0dLs+ZH6eY/zAr/3rf+Nn5J+jpdnzHTzPWHpFrm7TE/ymf/EheOypPtH6iZJNDdJcTyG1EZhP023ezvFsTfWo1SxkuMHk2xuE+sTqCZr2hzHB7XC4c0ggjtBG1QWmnhkhPOh6Lw9CAIAgCAIAgCAIAgIj0i6xS0kUbYfBklLvDsDhay17A5XJc3bxUu0oxqSblojTWqOK4FeUGuNbE8P698gvmx5xNcOzP5PMWVhK2pSWMYIqqzTzkubRWkGVETJYzdrxccO1p4g3B5KnnBwk4snxkpLKMtYHoQGj1z0y6kpXSsAL7hrb7AXbyN9hcrfb0lUnus11Z7scoqZmttcH4/hUhPYSC37lsPqVr+npYxukPpZ9pcWrekzVU0UxGEvHhAbMTSWutwu0qnrU+jm4k2Et6KZs1rMwgCAIAgCAIAgMXSdL1sMkYNi9jm37Li11spT3JqXYzVXp9LSlDtTRD9WtUZ4alsshYGsvsJJddpGWWW1Wt3f06lJwjnLKKw2TWo11Um1hdndgnSpjoggCAIAgCAIAgCAIAgCAIAgKq6XPGIfNfjKtLDqPvIdzqiCgXU4jkp/y+r/3bPvtUX9ZS7fkbugmYdfqdXRAudTuc0b2Fsn8LST6lnG5pS0Zi6U1yNEt5rJNqRrS6jkDXkmnefDH0Cf9xvZxG8cQFGubdVVlam2lU3Hx0LoBvmMwqYnnKA4cbZnIICCax9I0cZLKVomcNsh/RjyQM3+ocSp9GycuM+HuI87hLhEglfrVWzG7qmQcGHqx6GWv33U6NvTjpH6kZ1ZvmY8WnqtpuKmfvke4d4JIK9dKm/2r4HinJczcaO14qWEY3Fw7W2a4fUIMZ+6DxC1TtIPT8+psjWktSb6F14jeB12ENuB1zQQ1pOwTRkkwknYbuYfpblCqWjXV+H27fk/cb41k9fzv7CXg3zGYUM3nKArfph/Zftf7Ssdn/u8PqRbnkVwrEikx6OdZPg8vUyH4mU5E7GSHIHgDkD3cVEu6G/HeWq8jfQqbrw9C3lUE0ICH9KniX2jPxKXZet8DTcdQqBW5BLr6Ov1dB9f+a9U1365/nIn0eoiSKMbThzgNuSBvB0ZM07HNPIgr1xa1RipRejPReGQQHV7wNpA55L1JvQ8bS1OGStOxwPIgo01qFJPRndeHoQHRkrSSA4EjbYg25r1xa1PFJPRndeHoQHnJOxvynNbzICyUZPRGLnFas5jka7YQeRuvGmtT1ST0O68PQgOHOA2myYyeN4PNtSwmwe0nsBF1k4SXHB4pxbwmeqxMggPOSZrflOa3mQF6ot6IxcorVnMcrXfJcDyIKOLWp6pJ6M7rw9CAqrpc8Yh81+Mq0sOo+8h3OqIPHtHMe1TmR0fRq50tAgK86TdWmYDVxNwuBHWgbHAmwfb6QJF+0HgrCzrvPRvwI1emsbyKzVkRC6OjnSJmomAm7oiYz9WxZ/A5ipruG7Vfv4k+hLMCTqMbSqOkHW0zOdTwutC02e4f7jhtF/oD18rK1tbfdW/LXyIdarn0VoQdTSOZmjNEz1DsMMTpCNthkObjkO8rCdSMOMngyjFy0Ru3agaQAv1TTw6xl/bb1rT+spdvyNnQTNBXUMsLsEsbo3djha/Edo4hSIzjJZi8mpxa4M60lU6J2Jhz2EEXa5p2tc3Y5p3gpKKksMJ4LA1M1lERZG4n4NIcLMRuaeX9yXHbGdrSd3J1oFxQ3stdZfNdvf2kmlUxw5eRZKrSUVv0w/sv2v8AaVjs/wDd4fUi3PIrhWJFCAt/o61k+ExdTI680Q2na9mwO4kZA9x3qpu6G5LeWjJtGpvLD1JgoZvIf0qeJfaM/Epdl63wNNx1CoFbkEuvo6/V0H1/5r1TXfrn+cifR6iGuOsZpWhkdjK8XF8wxuzERvJN7cjyO+xs+me9Lqr5ldtTaH6aKjDrP5Lt+xXbn1FU/wD3Jnndm63duHqV7ilRjyijl3Kvcz5yfx/8Mp+rNY0Yuofl2WJ9AN1qV7QbxvG57Nu4re3GbPVvWuWB4jnc58d7HFcuj43OZA3g93GPdWMKkd6nwfmS7DalSjPo6zzHTjqjea2a2iICOnc1zyLl4IcGA7Lbi72d6h2Vg5veqLC7O0sdpbVVJblF5b564/khsGjKuq8MMklv89xyPJzjYq2lWoUPRbS93/hQwtrq59NJy97+7PKs0VUU9nPifH2O3A+UMgVlCvSq8ItMwq2txQ9KcWvf/KJFqnrZI17Yp3F7HGwc7NzSdl3b289igXthFxc6aw1y7S02btWamqdZ5T0fZ/BNNYHkUs5BIIjdYjIjwTsKqbZJ1op9qOgvG1bza7H5Fb6kuIrYrEi+IHiMDjY94HoV/tBJ28vzmcnshtXcfHyZadVUNjY57zha0XJ4Bc3CDnJRjqzsqlSNOLnLRFY6d1tnnJDHGKLc1ps4jtc4ewZc9q6K3sKdJZksv80OQvNrVqzag92Pu18WYNJq/VTDEyF5BzubNvxBcRdbp3dGm8Sl+eBHp2FzVW9GD8vM61Oiqqm8J0ckdvnjYPrtyHpXsK9GtwTT938M8qWtzb+k4te9fdEx1E0/NM50Upx4W4g/fkQMLjv27duRVVtG1p00pw4cdC92Pf1azdOpxws5+5k646zGmtFFbrXC5O0MB2G29xWuxslW9OfV8zdtTaX6ddHT6z+X8kDZHU1bjYSTu3nNwF+JyarlujQXKJzajc3UuGZP8+BlHVOt/cH7zPZiWv8AX2/93n9jd/8Ayrv+z5r7k91WE0NKfhRw4C4guNyIwAcznvxd1lS3nR1K39Hn5nS7PVWlb/8A6OGM69nv+ZDtYNb5pnFsTjFFutk93Fzto5D1q1ttnwprM1llDe7Xq1ZbtN7sfmzBpNWquYYxC6xzu4ht+PhG55rdO8oU3uuXw/gj09m3VVbyj8eHmcVmgaunGN0bmgfOaQbcSWnweZXsLqhV9FPwf8mNWxurf03FrHNfxobfVvXKSNwZUOMkZyxnNzOJPzh23z9iiXWzoyW9TWH2dv2J9hticJKFZ5XbzX38yxmm+YzCoTqk8lV9LnjEPmvxlWlh1H3kO51RB49o5j2qcyOj6NXOloEBr9YYQ+lqGnYYnj+E5rZSeJxfvMZrMWj5/CvytLN6H5fAqG7g5jvvBw/AFWX64xZLtnwZvekHTJpqR2E2klOBh3i48J3c2+faQtFrS36nHRcTZWnuxKWVyQDa6saGdWVDYgbN+U930WN2nnmAOJC1Vqqpw3jOnDflgtfS2mKXRcLGBlv3cTNpttc4n1uOZ4qqp06leTfzJkpxprBGI+lM4vCpRh4SXcPSyx9SlOw4cJfI1fqfcbrTmlKKt0dLMfCaxpsD4MkchyYOBJIG8EHeFpp06lKso/mDOcoTg2VArYhGdoh4LjE42ZMMBvsa6/xb/qutf/tLu1YVNN5cvxmUeztLf1E0s6opR1l+tiJjkvtuzYTxItfiCqi5pqE+Gj4om0pb0eOpGemH9l+1/tKTs/8Ad4fU1XPIrcqyIpuNYtBupXRnMxysa9juYBc08QT6CFpo1VUT7UZzhuswtF6QfTysljNnMNx2Eb2ngRcLOcFOLizGMnF5Re+hdKMqoWTRnwXDMb2kbWniCqKpTdOTiyxjJSWUR3pU8S+0Z+JSLL1vga7jqFQK3IJdfR1+roPr/wA16prv1z/ORPo9REI1wqMdZKb5NOEcMAAPrB9KvrGG7Qj8ficbtSpv3U/dw+BYOqOjWwUzLDwngPed5LhcA8gbf/qo72s6lV9i4I6jZttGjQjhcWsvx+xulEJ5BukfRbcLahos6+F9t4IOEniLW7x2K42XXeXSemqOd27ax3VWS46P6EZ1W0aKipYx2bM3O4hudu82HerG8rOlSclroio2dbqvcKMtNX4FvMaAAAAAMgBkABuAXLt54s7hJJYR1lia5pa4BzSLEHMEHcQkZOLyjyUVJOMllFOaeoeoqJIhsa7LyXAOb6iF1dtV6WlGfacJe0FQryprRP5aosirqDJo1zztdTknngz9d1QQhuXaiuUvqdZUqOpYOb5w+hA9S/HYebvccrq/9nl+c0c1sn2uHj5MlPSTWFsMcYPy3EniGWy9LmnuVbsqmnNz7PqXO3azjSjTXN+RpdQdDtmldI8Ymx2sDsLje1+2wBNuIUvaVw6cFGOr8iv2LaRq1HUmuEfP+Cy1z51pwQgPGmo4479XGxl9uFobfnbas51Jz6zz3munSp087kUs9iKi1hqDJUzOP03AcmnC31ALqLWG5RivccPfVHUuZyfb5cC19DUDYIWRtFrAXPa47XHmVzVeq6tRyZ2ttQjRpKEeXmZq0m8iPSPXFkLIgbdY658lljb0lvoVpsulvVHN8vqUe3a7hRVNfufyX4jSdH+iGyyOleLtjthB2F52HuA9YUvaVw4QUI6vyK/YtpGrUdSS4R07/wCCyVQHWAoCrNd9ENp57sFmSDEBuBB8IDhsPeuk2fcOrTxLVHG7XtI0K2YaS4+PMmGoVcZaUA5mMlncLFvoBt3Kq2jS3K2Vz4l7seu6lsk/28Pt9iG9LnjEPmvxlbbDqPvJNzqiDx7RzHtU5kdH0audLQIDD0z4vN5t/ulZ0+su88loz57C6ArCyOh79q+y/uqt2h+3x+hKtuZgdLVWXVMce5kd++Rxv6mNWyxjiDfazG4fpJENoqV0sjI2fKe4NHNxtc8FMlJRTbNCWXhF3av6r09GXOiDsTgA4uN8h2dlz7AqSrXnV4SJ8KcYaHjpvU6mqpTLKZC6wbk6wAbsAFu0k95WVO5nTjuxPJUoyeWa89G9F2zD64/JbP1tX3GP6eBD9etEQURZDA6S8gxShzrjC0/F3AAv4WM93FS7apOrmUuWn1NNWKhwREVLNBwV6CzOj+rPw2Zu6eGOf6xDC/8Ailf6FW3Uf6afY2vz4Eui/TfvWTz6Yf2X7X+0mz/3eH1PLnkVuVZEUu+t0IysoI4nZHq2FjvovDBY8tx4EqkjVdOq5LtLCUFOGClqumfE90cjcL2Ehw7CPaOKuYyUllEBpp4ZJdQNZPgk2CQ2glIDuxjtjX8BuPC3Yo11Q6SOVqjbRqbrw9Ca9KfiP2jPxKHZet8DfcdQqBWxCLr6Ov1dB9f+a9U1365/nIn0eoivNPeMz+dk99y6O29TDuXkcNee01P8n5lw0X6Nnkt9gXLVOs+87un1F3HssDMjmv8A4m7ym+8p+zfXrxKvbHskvDzIv0ceNO8073mKx2p6ld/3KbYXtD/xfmiy1z51oQFV6+D/AFsnJnuhdJs72dePmcZtn2uXcvIllMf/AAk+Yd7HKsl7d/si8h/1v+jIbqX47Dzd7jlbX/s8vzmig2T7XDx8mbzpO+XByf7WqHsnSfh9Sx/5BrT8foZ/RoPiJPOfhatG1fWx7vqyTsH1Ev8AL6Il6qy8CAIClNJ/ppfOP94rrqPq49y8j5/c+un3vzLqbsXIs79aHKHpX/SafjIfJd7QrvZPVl4HM7f60O5/Q2fRqP8ATSH/ANU+4z81H2r61d31ZL2D7PL/AC+iJaqwuwgIP0nDwYDxf68H5K42TrPw+pz3/IF6NN9/0O/RkfAm8pvsK82t1onuwH/Tn3oj/S54xD5r8ZWFh1H3lpc6og8e0cx7VOZHR9GrnS0CAwtNG1PMTs6p/ulZ0+uu88loz58C6ArCyeh5uVSd14x6Os/MKt2h+3x+hKtuZoek2/w99/oMtyt+d1vs/VI11+uRmnL8TcGLGSA3CSHXOQAI352Up4xxNSzyLx1T0RJSwmOWYzOLy7Eb5AtaMOZOwtPpVHXqKpLKWCfTg4rDeSPaT1LrJJpJGV72Ne9zmtvIMIcSQ3J27YpELqmopOHl9jXKjJvO8Yp1Grx/5i/78w/Es/1dL+zyMehn/cV3WzOe8l0jpiDYPcXOLgDkbuztvtxVhFJLgsEZvieK9PAgJ7qGD8Og/wDaZ8sWXqLVBufVP/Ik0uuu4yumH9l+1/tLDZ/7vD6ntzyK3KsiKfQmh/F4fNs90Ln6nWfeWcdEQ/pM1b61nwqMfGMHxgHzmD53Nvsv2BS7Ovuvcej0NFenlbyKsVoQyUVGsfXaN+DyH4yJ7MBO18YuPS3IcrcVGVDdrb60fmbnUzT3WRdSTSXX0dfq6D6/816prv1z/ORPo9RFeae8Zn87J77l0dt6mHcvI4a89pqf5PzLho/0bPJHsC5WfWfed3T6i7j2WJmRzX7xN3lN94Kfs3168Sr2x7JLw8yL9HHjTvNO95isdqepXf8Acpthe0P/ABfmiy1z51oQFV6+eOP5N90LpNnezrx8zjds+1PuXkSul/VJ8w/2OVZP27/ZF3T/AOt/0ZDtS/HYebvccra/9nl+c0UGyfa4ePkze9JzfCgPB/qLPzULZD4T8PqWP/IFxp+P0MvozlHUyt3h4J5OaAPdK1bWT6SL9xI2DJdDKPv81/BMlVF6EAQFKaT/AE0vnH+8V11H1ce5eR8/ufXT735l1N2LkWd+tDlD0gHSc3w4D2tePQW/mrvZL9GS7jmv+QL0oPv+hsOjSQdRI3eJL9zmtA90rRtVf1Yv3fVknYMl0El/9fREvVWXgQEF6TpB8Q3f4Z9wD+voVzsldd931Oc/5BLhTj3/AEPboyYermO4uA9A/wDsLDaz9OK9xs2Av6c37yPdLnjEPmvxlY2HUfeWdzqiDx7RzHtU5kdH0audLQICJdI+mmwUrogR1swwhu8MOT3Hha45ngVLtKTlPe5I0154jjtKdVuQS3eiuhLKMvO2V5cPJbZg9bXHvVTfTzUx2Im26xHJHOlujLaiKXc+PD3xuJ9jx6FIsJZg49jNVwvSTIXRVTopGyMsHMN2kgEAjYbHJTZRUlhmhPDyix9Q9cZqioMNQ9pxNvGQ0N8JuZbltu25+qq66towhvQ8SVRquTwzZa96TrqW0sGF0NrPuzEWOHzifokWz3EcQtVtTpVPRlqZVZTjxWhCKrX+tkY5hdGA5paSG2IDhYkG+Rz2qdGzpJ5NDrzaNK/RMracVDmlsZeGMJyLyQ43aN7QG7eOW+27pIue4tTXuvd3jBWZiAOzM7kBZvR7R/6uoftbDGynB3EsDWut3xX+sq26l/Tiu3j+fEl0V6TfZwPHph/Zftf7S92f+7w+p5c8ityrIin0JofxeHzbPdC5+p1n3lnHRGYQsD0pfXzVz4JNiYPiJCSzsafnR/1HDkVc2tfpI4eqIFanuvhoRhSTUEBdfR1+roPr/wA16prv1z/ORPo9RFeae8Zn87J77l0dt6mHcvI4a89pqf5PzLho/wBGzyR7AuVn1n3nd0+ou49liZkc1+8Td5TfeCn7N9evEq9seyS8PMi/Rx407zTveYrHanqV3/cpthe0P/F+aLLXPnWhAVXr544/k33Quk2d7OvHzON2z7U+5eRK6X9UnzD/AGOVZP27/ZF3T/63/RkO1L8dh5u9xytr/wBnl+c0UGyfa4ePkyba96MM1PiaLujOK28ttZwHqP1VT7OrKnVw9Hw+x0O2LZ1qGY6x4+HP7+BBdWdNGklx2LmOFntG0jcRxH59quru2VeGOfI5vZ967Wrvap6r85lnUenKaUXZMzkSGuHNpzC52dtVg8SizsKV5QqrMZr4/Q61mnqaIXdMzkCHO+6Llewta03wizyre29NZlNfHPyR4aD1khqnObHja5ovZwAuL2uLE9o9KzuLOpQSctPcarTaNG5k4wzldpVuk/00vnH+8V0dH1ce5eRx1z66fe/Mupuxcizv1ocoekd140UZ6e7Rd8ZxAbyLeEB3Z9ynbPrqlVw9HwKva1q69DMdY8fuQXVbThpJcRBdG4WeBttucOIz9JVzeW3TwxzWhzmzr12tTL6r1LPotLQTC8crHcLgEc2nMLnqlCpTeJROwpXVGqswkmdNI6bp4AS+Vo/7QQ5x5NGa9pW1Wo8RiY17yhRWZyX1+BVuntKuq5y+xAyaxu0gDYOJJJPeujtqCoU934s429upXVbex7kiy9VdGGnpmMcLPPhP8p27uAA7lz95W6Wq5LTRHW7Otnb0FB66vvf20ID0ueMQ+a/GVKsOo+8yudUQZpsbqcRyff5oy/8ATR/fd+SgfoI/3En9S+wxa3pLqnC0ccUXGxe4crm3pBWcbGmtXk8dxLkRCrqpJXl8j3PedrnG5P5DgpcYqKwjQ228szNXtCyVkzYmZDa925jd7jx7BvPesKtVU47zMoQc3hF70dM2JjY2CzWNDWjsDRYKilJyeWWCWFhGj180KaqlcGi8jDjjG8loN297SRzst9rV6Opx0fA11Yb0SkldEA7wTOY5r2Etc0gtI2gjMEI0msMJ44lr6udIEErQ2pIhl2En9G7iHfN5H0lVVaznF5hxRNhXT6xs3SaJaesvQg7cXxOL07brVi4fDj8zL+nrwIb0h61wVMbYILvDXh5fbC3Jrm4Wg5n5W3ZlvUy0t503vSNFaqpLCIIpxHNhoduEmci4itgG3FKb9U0DfYjGR2MPaFrqcfR7fLn9jKPDiXFqZoY0tKxjv0jvDk8t1sr77AAdyqLir0k21pyJ1KG7HBFOmH9l+1/tKVs/93h9TTc8ityrIin0JofxeHzbPdC5+p1n3lnHRGYsD0wNOaKZVQvhk2OGR3tcPkuHEFbKVR05KSMZxUlhlEaSoHwSvikFnsNj2HsI4EWI5q8hNTipIrpRcXhmMsjwuvo6/V0H1/5r1TXfrn+cifR6iI1pnVGqfUSOYwOY97nB2JoADyTmCb5X7FbUL+jGklJ8UsY7jmbrZNzO4lKKym85z2/MsaBmFrR2AD0BUMnltnUxWIpHdeGRp9a9HPqKZ0cdsVwQDlfCb2vuUqzrRpVVKWhB2jbzr0HCGpotSNXZ4JXSStDBhLQLgkklpvkSAMlN2hd06sFCDzxyVuydn1qFR1Kixwx5dhNVUHQBAQPXDVqpmqDJEwPa4D5zRYgWzuR2bldWN5Sp0t2bw0c3tTZ1etX36ayn71w+JI4NFPFD8HuMfVFt92JwO/suVAlXi7npeWcltG2krPoOe7jxIvqrqxUxVTJJGBjWXzxNN7tIAABPbvVjeXtGdFxi8tlNs7ZlxSuFOawlnmuzBYKozpyIae1IZK4vgcI3HMsPyCeFs2+sclaW20pQW7UWV28/5KO82LCq3Ok919nL+CMzam1rTlEHcQ9lvWQVYx2jbvnjwZUS2PdxfCOe5r6nem1KrHHNjY+LnD8N1jLaVBaPPh98GVPYt1LVJd7+2Saas6tMpAXYscjhYutYAbcLR6M+AVTd3kq/DGEX9hs6Fqm85k+f2IlXanVTp32a3A55IfiFgHEm5F779llZ09oUVSWXxS0KStsi5lXeFwb1z+MsoBc+dacoAgIpp/UuOZxfE7qnnMi12OPbb5p5ehWVttKVNbs1lfMprzY9Os9+m91/J/b84EYm1JrBsYx/EPH4rKxjtKg+ePAp5bFuo6JPuf3wdqfUerccwxnlOB9268ltOgtMvw+57DYlzLXC8ftklmr2qMVMQ9x62QbCRZrfJb28T6lWXN/Ost1cEXdlsqnbvfb3peXcSRQC1IH0l6uTVBjmhaZCxpa5g+Va9w5o377jbsU6zrRhmMuBHr03Liivf8Aq/wDpaj/if+SsOmp/3L4kXcl2D/Aav/paj/if+SdLT/uXxG5LsPWHVitfkKWbvaWD0usF469JfuR6qc3yJDofo2qHkGdzYW7wCHv5ZeCOdzyUepfQXV4m2NvJ6lk6G0PDSx9XCzCNpO1zj2udvKrqlWVR5kSowUVhGDrLrMKQZU1XVP3MggkkHfJbAPTfgtZkVnXdJmm8ZMeinRx7mvp6qR3e8YR/CvQROo0rPLI+Sejkgc44iGQTBlztOEgkXOe22asbe6Sjuz5EWrRbeYnma5g2h45xyD2tUn9VS7fkzV0M+w6nSkI2yAc7j2he/qaX9x50U+w4Glqf99H94L3p6f8Acjzo59h3GkoD/vR/fb+a96an/cviOjl2GTSSRvP6aJjQLue5ws1o2ntPIZkkWXkq0IrOQqcm8YMqg17pKedjhTyTxQ3MQxNZd5timeCDdxsLDYLNGdrqvrXOU1Hnq/ovcSYUsPLJzoTpaNW/q6fRlTM7fgcwhvlvNmsHEkKGSDO6S9GzzwQyiI3jLsbGnG5ofhzyGdsGdr7ezNTbGpGMmnzI9xFtJoraiopJniOJjnvOQAHrPYOJVnKSisyZESbeEfQNDB1cbGE3LWtbftwgD+ioJPLbLJLCPdYnoQEN6RdWTUxiaJt5oxsG17N7eJFyR3jeplpX3Huy0ZorU95ZWpUzYHl2AMcX3thDSXX7MO26tsrGSHh6F5an6PfT0cMUmTwCXDsL3Odh7sVu5UdxNTqOSLCnFxikzcrSZhAEAQBAEAQBAEAQBAEAQBAEAQBAEAQBAEAQBAEAQBAEAQBAEAQHV7rBEDWvgJNztW5PBjg6/Bk3hg6upL7k3hg83aPadrWnmAvd4YPF2h4jtijPNjfyXmRg8Tq7TE3NLTu5xMP9EygcM1ToL+FQ0rmnthjNv4Vi+KPSQ0NDFAwRwxsiYNjWNDGjk0Cy1npkIDiyA5QBAEAQHFkBygCAIAgCAIAgCAIAgIZT0MlVV1oNXVRCN7AwRyYWjFGD8kg71Mc1Tpw9FPPaveaEnKUuLPbRGtJbR075mvnnlLmNZG0F8hjc5pda4AFgCTxXlS3zUko8EuPHlk9jVxFZ4szDrfCKeSdzJWdS9rJY3NAkYXOaBcXsR4QNwdnoWH6aW+oprjxTPelW632GRonWOOeQxdXNBJhxtbMzAXsvbE3M3GYyNjwyKxqUHCO9lNe49jUUnjQ19PrzA6zjFUMjLsBlcwdU117AOeHHhmLjMXWx2klzWezPExVZdhmaU1mZDI6NsM87mNDpeqaHCNpzGIkjMjOw3LCFByWW0s6Z5mUqiTxjJ0rtboIxEWsmm65hfEImYy7DbwQ24OKxJ7BhN7L2NtKWc4WHh5PJVUsc8mdpTTDIIBM9j8JLBhAGMGQgAEEgCxdnnuWuFJzlur8wZynurJ6S6TY2oZTkOxvY54OWEBhAIJve/hdi8VNuDn4De9LdNJSa9QSBjupqGRudg61zB1TXE2DXPDjwzFxnztvlaTWVlZ7MmtVk+TN7pfSLaeF8zw5zWC5DbYjuyuQN/atFODnJRXM2SlurJrtGa0RTSti6ueFz2l0RlZgErRmSw3N8s87ZLZO3lGO9lPtxyMY1E3g8YtcYXOb8VMIXP6ttQWjqXPvYWN72JyxWtdZO2klqs645niqrOnDtM+HTkbhUkNf/AKYkPyHhYW4zgzzy7bLW6TW77zJTTz7jL0bWtnijlaCGyNDgDa4DhcA2JF8+1YTi4ScXyMoveSZjaW0yyndG1zJHukxYQwBxu22VrjbcLdRt5VU2mljXJGuLuNCUYtNuWcYWdDV6a00JKSV0Rkiex7GuBuyRhL25Gx3g9qkULbcrxU8NNP3p8GQ7q76S2lKGYtNJ8muKN3DXtdNJCA7FGGknKxx3tbO+7sUSVJqCnyf0LCNeMqsqfNY+ZgN1jjdHE9kcj3SlwZGA3GerJDic7AC3bvW52clKUW0ksZffoRlfwlCMoxbcs4XDPDXnj5mdoyvEzScEkZacLmvbhII9RHEFaatLo3jKeewk0K6qpvDWOGGjCqNYWtc8NhmlbG7DI9jQWtcLXFr3Nr52C3RtG0sySb4pMjzvopy3YtqLw2lo/jnhzO9dp1sbwxsUsz8OMhjblrTsLrkWJ7Nqxp2zlHebSWccXzMqt5GEtyMXJ4zwWi+XwO0OnInmANxOE4fgNhYdWLuDs8jtGV8wvJW04qef24z49h7G9pydNR/fnHhrk6VenYozLiY+0TmNeQG2HWgEO27BcXXsLWc93DXpJteB5UvYU97KfotJ+PPXQyKvSUccjIyDdzXPJFsLGsFy55vkN2V1hCjKcHJcml3t9hsqXMIVFB8033Jc2YdHp+ORzAYpY2yX6p722Y+24G9xcZi+1bZ2koxbym1qk9DTSv4TklutKWja4P8A95Z1PF2s8ILrxTBjHlj5MF2MINvCcDs2ekdqy/Q1OHFZaylnizB7TpJvMXhPDeOCZ2l0y4VYgED3MLQcQFybuaMYzt1Yubnbf1lbJ0Ok3uOdPp3nsr2SulRUHjGviuPcuZvOrCh5LAdWEyDuF4AgCAIAgCAIAgCAIAgCAIAgCAIAgCAh0FTPTVVY4Uc8wlewscwNwnDGBm4kWz4FTHGM6cFvJY+5oTcZPgYlPoiopY9HymJ0rqczGWOOxeBUX+Tc2dhvY2PqzWbqQqOcc4zjDfuPFCUVF40+p5aQ0ZUTU9dJ1D2OqJoXRxG3WYYnRgucAcsgTbgV7CpCM4LOifHvyeSjJxk8atEjraSQ6Rp5AwmNsUoc7cC4tsDzsVGjJdDJc8o2tPfT9xoRoqf/AAd8PVO60vJDLeFb4Rivbyc1I6SP6hSzw/g17r6LGPzI03oxzKuokfS1FS2ZrDEYJHxgOYzCWy4HtsDYZm9hs3pTqJ04pSSxrlZ+HA8nH0m2m+5myotFOjqaItgMUccEgc0OMgjc8sODrDm43xZ8FqlUThPLy2146majiUeHIz9cdHyT0r2RAOkBY5rSbYure12G+4kArXbzUKictDKrFuOEa6ikqJ6+KZ9LLBG2F7LvLSS4uaSLNJsMsidua2yUIUnFSy8mK3nNPGOBrG6Jn/wUQdU/rsV8FvCt8JxbPJzWx1Ifqd7PD+DDcl0WMcf5JDr5+r6nyP6hR7X1se821uozW0jaipqKR7qZ8DKdjy9z3NIc6SMMAjwk3G+/s37JbkISSlnP35mC3pSTxjBptDaCLBFTy0NRI9r7PkM8jKfAHEiVoD8JIFjhwi/Nb6lbOZxmsdmFnu0+prhTxhNP48DZ1kNVA+uYylfOKm7o3sLcILo8Lg8Egi1u9aouE1BuWMa/E2NSi5JLOTYaDrnwNoaR8JDnwZuJAwGJjcTS3mWi/Fa6sFNzqJ8/Myg93di1yO+skrmVVG5rDIQZfBBAJGAXtfK4Fzbgt1rFSo1U3jTj4kC+lKNxRcVnrcPAwa2gnkhqpOqc10z4iyPIvwxloubbMrm3BbqdWnCdOO9winl9+SPVoValKrPdw5OOFzwsGxqWzQVUkrYHTNlY0DCWgtcy4s652G+1aIunUoqDlhpvXsZKmqtG4lUjDeUktMcGu/l7zVwaOc2lpxLTSvc10hJjdhlixOJBaL+FfLfuUiVVOtNwmkmlquD4c+4iQoSjb01UpttN6PDjlvTtz3m61YZMGP60y4cfxQmIMuGw+WRxuol26bktzGcccaZ9xPsFVUHv5xnhva495p9LUrxJKYoKqKZzrsfE8dVIdzpATZue0WUqjOLhHflFx5priu4g3FKSnJ04SUm+Di+D97+pnPM1PUOlML5xJExpMdjaRl7gtJFgb7VpXR1aSgpKOG9exklurRrObg5Zilw7V9DDptFzwR0cnVmR0JlMkbSMVpr7L5Ei4yW2denUlUjnCljD7vuR6dtWowoz3cuO9lL/AOvsZmjKJ8xrOuidE2bCADYm2DDe4yvsPArVVqRpqnuSzu/c30KU6rrdLHdUsfDGDx0Poud8c7pxhldF8HZf6LW2xX7HON+5Z169OMoKnpneffn6I121tWnCbqrEnHcXclr4vieGhaDwoGOo5g6Oxe98rura5gycxuIh1zuAFr9izr1eE5KosPRJLLT7eHA12tDjTjKk8x1bk8JrmllpmQaGX4FVMwOxvklLW2zIc+4I5ha+lh+opyzwSXkbnRqfpasMcW5Y8WZUsEkdTBKI3PYYhC/Da7CXNIcR9Ht7LFa1KEqM4Zw87y95tlCcLiFRRyt3deOXFce436hFiEAQBAEAQBAEAQBAEAQBAEAQBAEAQBAEAQBAEAQBAEAQBAEAQGFprRzamCSFzi0PFiRa45X5LOnNwkpLkYzjvJoyomYWgdgA9CxbyZHdeAIDz6hmPHhbjthxWGLDe+G+2187L3Lxg8xzMeq0e18sMpJBix2GVj1jcJutkKrjCUO3HyNNSgp1IVG+Mc/NYMxaje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http://www.collectif-haiti.fr/data/image/logos/logo-microd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7949" y="365634"/>
            <a:ext cx="2998851" cy="1052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93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729" y="487392"/>
            <a:ext cx="8229600" cy="515938"/>
          </a:xfrm>
        </p:spPr>
        <p:txBody>
          <a:bodyPr/>
          <a:lstStyle/>
          <a:p>
            <a:r>
              <a:rPr lang="fr-FR" sz="2800" b="1" i="1" dirty="0" smtClean="0">
                <a:latin typeface="Lato Regular"/>
                <a:cs typeface="Lato Regular"/>
              </a:rPr>
              <a:t>L’Entreprise sociale : qu’est-ce que c’est</a:t>
            </a:r>
            <a:r>
              <a:rPr lang="fr-FR" sz="3200" b="1" i="1" dirty="0" smtClean="0">
                <a:latin typeface="Lato Regular"/>
                <a:cs typeface="Lato Regular"/>
              </a:rPr>
              <a:t> </a:t>
            </a:r>
            <a:r>
              <a:rPr lang="fr-FR" sz="2800" b="1" i="1" dirty="0" smtClean="0">
                <a:cs typeface="Lato Regular"/>
              </a:rPr>
              <a:t>?</a:t>
            </a:r>
            <a:endParaRPr lang="fr-FR" sz="2800" b="1" dirty="0"/>
          </a:p>
        </p:txBody>
      </p:sp>
      <p:pic>
        <p:nvPicPr>
          <p:cNvPr id="6" name="Picture 2" descr="http://www.dessinemoiunmouton.org/images/logo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4" y="2467155"/>
            <a:ext cx="3909634" cy="283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45300" y="4267200"/>
            <a:ext cx="1841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00" dirty="0" smtClean="0">
                <a:solidFill>
                  <a:schemeClr val="bg1"/>
                </a:solidFill>
              </a:rPr>
              <a:t>Processus de décision non fondé sur la propriété du capital</a:t>
            </a:r>
          </a:p>
          <a:p>
            <a:pPr lvl="0"/>
            <a:endParaRPr lang="fr-FR" sz="1300" dirty="0"/>
          </a:p>
        </p:txBody>
      </p:sp>
    </p:spTree>
    <p:extLst>
      <p:ext uri="{BB962C8B-B14F-4D97-AF65-F5344CB8AC3E}">
        <p14:creationId xmlns="" xmlns:p14="http://schemas.microsoft.com/office/powerpoint/2010/main" val="1247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Une entreprise… sociale !</a:t>
            </a:r>
            <a:endParaRPr lang="fr-FR" sz="24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8256846"/>
              </p:ext>
            </p:extLst>
          </p:nvPr>
        </p:nvGraphicFramePr>
        <p:xfrm>
          <a:off x="526473" y="1330037"/>
          <a:ext cx="7952509" cy="5029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289"/>
                <a:gridCol w="3292110"/>
                <a:gridCol w="3292110"/>
              </a:tblGrid>
              <a:tr h="2333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Critères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Entreprises classiques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Entreprises sociales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332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Statut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Société de capitaux (SA, SARL,...)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3332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Activité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Production de biens et services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6657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Finalité de l’entreprise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Répondre à une demande solvable par une offre rentable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3332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Gouvernance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Généralement, les actionnaires décident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3332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Ressources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Chiffre d’affaires, ventes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6657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Rémunération du capital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Pas d’encadrement a priori, parfois recherche d’une rentabilité maximale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6657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Echelle des salaires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Pas d’encadrement a priori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5166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Usage des excédents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Mix variable entre dividendes, investissements, participation, réserves, avec parfois une pression sur les dividendes au détriment des autres. 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Bénéfices susceptibles de « sortir » du territoire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6657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Ancrage territorial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Pas forcément, délocalisation possible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929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Innovation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Quand elle existe, souvent technologique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62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Une entreprise…sociale !</a:t>
            </a:r>
            <a:endParaRPr lang="fr-FR" sz="24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6655397"/>
              </p:ext>
            </p:extLst>
          </p:nvPr>
        </p:nvGraphicFramePr>
        <p:xfrm>
          <a:off x="810883" y="1210273"/>
          <a:ext cx="7487727" cy="5243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319"/>
                <a:gridCol w="3099704"/>
                <a:gridCol w="3099704"/>
              </a:tblGrid>
              <a:tr h="1903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Critères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Entreprises classiques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Entreprises sociales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060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Statut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Société de capitaux (SA, SARL,...)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Sociétés de personnes (association, coopérative, mutuelle) principalement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060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Activité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Production de biens et services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Production de biens et services d’utilité sociale, sociétale ou environnementale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060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Finalité de l’entreprise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Répondre à une demande solvable par une offre rentable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Répondre à un besoin social, sociétal ou environnemental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090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Gouvernance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Généralement, les actionnaires décident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Cherchent souvent à associer les différentes parties prenantes (salariés, bénéficiaires, adhérents…)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090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Ressources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Chiffre d’affaires, ventes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Ressources souvent plurielles : ventes, cotisations, bénévolat, investissements solidaires, etc.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060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Rémunération du capital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Pas d’encadrement a priori, parfois recherche d’une rentabilité maximale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Encadrée, limitée 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060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Echelle des salaires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Pas d’encadrement a priori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Encadrée, limitée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23695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Usage des excédents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Mix variable entre dividendes, investissements, participation, réserves, avec parfois une pression sur les dividendes au détriment des autres. 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Bénéfices susceptibles de « sortir » du territoire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Réinvestis majoritairement au service du projet et des personnes qui le font vivre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Bénéfices restent plutôt sur le territoire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060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Ancrage territorial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Pas forcément, délocalisation possible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Souvent l’activité est liée au territoire d’implantation,  délocalisation difficile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090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Innovation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Quand elle existe, souvent technologique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Quand elle existe, souvent sociale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83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Un entrepreneur en chair et en os : Fabien de Castilla</a:t>
            </a:r>
            <a:endParaRPr lang="fr-FR" sz="2800" b="1" dirty="0"/>
          </a:p>
        </p:txBody>
      </p:sp>
      <p:pic>
        <p:nvPicPr>
          <p:cNvPr id="1026" name="Picture 2" descr="C:\Users\jdasnoy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4" y="2357435"/>
            <a:ext cx="3504211" cy="3504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dasnoy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22" y="2357435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15938"/>
          </a:xfrm>
        </p:spPr>
        <p:txBody>
          <a:bodyPr/>
          <a:lstStyle/>
          <a:p>
            <a:pPr algn="l"/>
            <a:r>
              <a:rPr lang="fr-FR" sz="2400" b="1" i="1" dirty="0" smtClean="0">
                <a:latin typeface="Lato Regular"/>
                <a:cs typeface="Lato Regular"/>
              </a:rPr>
              <a:t>L’économie sociale et solidaire (ESS) : une (longu</a:t>
            </a:r>
            <a:r>
              <a:rPr lang="fr-FR" sz="2400" b="1" dirty="0" smtClean="0">
                <a:cs typeface="Lato Regular"/>
              </a:rPr>
              <a:t>e) </a:t>
            </a:r>
            <a:r>
              <a:rPr lang="fr-FR" sz="2400" b="1" i="1" dirty="0" smtClean="0">
                <a:latin typeface="Lato Regular"/>
                <a:cs typeface="Lato Regular"/>
              </a:rPr>
              <a:t>histoire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Coopérative, associations, société de secours mutuel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apparaissent à la fin du XIXème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 pour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répondre à des besoins sociaux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de façon collective et différente de l’entrepreneuriat capitaliste</a:t>
            </a:r>
          </a:p>
          <a:p>
            <a:pPr algn="just">
              <a:lnSpc>
                <a:spcPct val="120000"/>
              </a:lnSpc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Avec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trois exigences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fondamentales</a:t>
            </a:r>
          </a:p>
          <a:p>
            <a:pPr lvl="1" algn="just">
              <a:lnSpc>
                <a:spcPct val="120000"/>
              </a:lnSpc>
              <a:buBlip>
                <a:blip r:embed="rId3"/>
              </a:buBlip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Une gestion commune de la structure</a:t>
            </a:r>
            <a:endParaRPr 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lnSpc>
                <a:spcPct val="120000"/>
              </a:lnSpc>
              <a:buBlip>
                <a:blip r:embed="rId3"/>
              </a:buBlip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Le consentement à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une limitation de la lucrativité</a:t>
            </a:r>
            <a:endParaRPr 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lnSpc>
                <a:spcPct val="120000"/>
              </a:lnSpc>
              <a:buBlip>
                <a:blip r:embed="rId3"/>
              </a:buBlip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L’absence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de spéculation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sur les parts sociales de l’entreprise</a:t>
            </a:r>
          </a:p>
          <a:p>
            <a:pPr algn="just">
              <a:lnSpc>
                <a:spcPct val="120000"/>
              </a:lnSpc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l’ESS a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évolué au cours du XXe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pour, aux côtés des structures historiques associatives, coopératives et mutualistes, intégrer de nouvelles formes d’entreprises : les entreprises d’insertion et les entreprises adaptées. </a:t>
            </a:r>
          </a:p>
          <a:p>
            <a:pPr algn="just">
              <a:lnSpc>
                <a:spcPct val="120000"/>
              </a:lnSpc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Aujourd’hui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les entreprises sociales réinventent l’ESS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en plaçant au centre de leur démarche non pas les statuts mais les pratiques et en revendiquant l’aventure entrepreneuriale et l’innovation comme moteur de leur action au service de l’intérêt général.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073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453188"/>
            <a:ext cx="549275" cy="252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BEA03-5F92-4AB3-8AAA-511111CD01E0}" type="slidenum">
              <a:rPr lang="fr-FR" altLang="fr-FR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000">
              <a:solidFill>
                <a:srgbClr val="898989"/>
              </a:solidFill>
            </a:endParaRP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856531" y="419609"/>
            <a:ext cx="7327900" cy="8572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cap="none" dirty="0" smtClean="0">
                <a:latin typeface="+mn-lt"/>
                <a:ea typeface="+mn-ea"/>
                <a:cs typeface="+mn-cs"/>
              </a:rPr>
              <a:t>En résumé</a:t>
            </a:r>
            <a:endParaRPr lang="fr-FR" sz="32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24581" name="Espace réservé du pied de page 3"/>
          <p:cNvSpPr>
            <a:spLocks noGrp="1"/>
          </p:cNvSpPr>
          <p:nvPr>
            <p:ph type="ftr" sz="quarter" idx="4294967295"/>
          </p:nvPr>
        </p:nvSpPr>
        <p:spPr bwMode="auto">
          <a:xfrm>
            <a:off x="1916113" y="6511925"/>
            <a:ext cx="5292725" cy="14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800" smtClean="0">
                <a:solidFill>
                  <a:srgbClr val="898989"/>
                </a:solidFill>
              </a:rPr>
              <a:t>Créez plus qu’une entreprise, devenez entrepreneur social !</a:t>
            </a:r>
          </a:p>
        </p:txBody>
      </p:sp>
      <p:sp>
        <p:nvSpPr>
          <p:cNvPr id="24582" name="ZoneTexte 13"/>
          <p:cNvSpPr txBox="1">
            <a:spLocks noChangeArrowheads="1"/>
          </p:cNvSpPr>
          <p:nvPr/>
        </p:nvSpPr>
        <p:spPr bwMode="auto">
          <a:xfrm>
            <a:off x="1725613" y="2652713"/>
            <a:ext cx="6267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Apparition des </a:t>
            </a:r>
            <a:r>
              <a:rPr lang="fr-FR" altLang="fr-FR" sz="1800" b="1" dirty="0"/>
              <a:t>premiers statuts </a:t>
            </a:r>
            <a:r>
              <a:rPr lang="fr-FR" altLang="fr-FR" sz="1800" dirty="0"/>
              <a:t>de l’économie sociale (coopératives, mutuelles et associations) </a:t>
            </a:r>
          </a:p>
        </p:txBody>
      </p:sp>
      <p:sp>
        <p:nvSpPr>
          <p:cNvPr id="24583" name="ZoneTexte 17"/>
          <p:cNvSpPr txBox="1">
            <a:spLocks noChangeArrowheads="1"/>
          </p:cNvSpPr>
          <p:nvPr/>
        </p:nvSpPr>
        <p:spPr bwMode="auto">
          <a:xfrm>
            <a:off x="1725613" y="3371850"/>
            <a:ext cx="745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Émergence de </a:t>
            </a:r>
            <a:r>
              <a:rPr lang="fr-FR" altLang="fr-FR" sz="1800" b="1" dirty="0"/>
              <a:t>l’économie solidaire </a:t>
            </a:r>
            <a:r>
              <a:rPr lang="fr-FR" altLang="fr-FR" sz="1800" dirty="0"/>
              <a:t>avec les structures d’insertion</a:t>
            </a:r>
            <a:br>
              <a:rPr lang="fr-FR" altLang="fr-FR" sz="1800" dirty="0"/>
            </a:br>
            <a:r>
              <a:rPr lang="fr-FR" altLang="fr-FR" sz="1800" dirty="0"/>
              <a:t>par l’activité économique</a:t>
            </a:r>
          </a:p>
        </p:txBody>
      </p:sp>
      <p:sp>
        <p:nvSpPr>
          <p:cNvPr id="24584" name="ZoneTexte 18"/>
          <p:cNvSpPr txBox="1">
            <a:spLocks noChangeArrowheads="1"/>
          </p:cNvSpPr>
          <p:nvPr/>
        </p:nvSpPr>
        <p:spPr bwMode="auto">
          <a:xfrm>
            <a:off x="1725613" y="4073525"/>
            <a:ext cx="745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Apparition du concept </a:t>
            </a:r>
            <a:r>
              <a:rPr lang="fr-FR" altLang="fr-FR" sz="1800" b="1" dirty="0"/>
              <a:t>d’entrepreneuriat social </a:t>
            </a:r>
            <a:r>
              <a:rPr lang="fr-FR" altLang="fr-FR" sz="1800" dirty="0"/>
              <a:t>aux Etats-Unis </a:t>
            </a:r>
          </a:p>
        </p:txBody>
      </p:sp>
      <p:sp>
        <p:nvSpPr>
          <p:cNvPr id="24585" name="ZoneTexte 20"/>
          <p:cNvSpPr txBox="1">
            <a:spLocks noChangeArrowheads="1"/>
          </p:cNvSpPr>
          <p:nvPr/>
        </p:nvSpPr>
        <p:spPr bwMode="auto">
          <a:xfrm>
            <a:off x="1725613" y="4535488"/>
            <a:ext cx="745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Développement de l’entrepreneuriat social en France, inscrit</a:t>
            </a:r>
            <a:br>
              <a:rPr lang="fr-FR" altLang="fr-FR" sz="1800"/>
            </a:br>
            <a:r>
              <a:rPr lang="fr-FR" altLang="fr-FR" sz="1800"/>
              <a:t>dans les valeurs portées par l’économie sociale et solidaire </a:t>
            </a:r>
          </a:p>
        </p:txBody>
      </p:sp>
      <p:sp>
        <p:nvSpPr>
          <p:cNvPr id="2" name="Flèche droite 1"/>
          <p:cNvSpPr/>
          <p:nvPr/>
        </p:nvSpPr>
        <p:spPr>
          <a:xfrm rot="5400000">
            <a:off x="-819943" y="3564731"/>
            <a:ext cx="3600450" cy="1601787"/>
          </a:xfrm>
          <a:prstGeom prst="rightArrow">
            <a:avLst>
              <a:gd name="adj1" fmla="val 76183"/>
              <a:gd name="adj2" fmla="val 30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4587" name="ZoneTexte 5"/>
          <p:cNvSpPr txBox="1">
            <a:spLocks noChangeArrowheads="1"/>
          </p:cNvSpPr>
          <p:nvPr/>
        </p:nvSpPr>
        <p:spPr bwMode="auto">
          <a:xfrm>
            <a:off x="327025" y="2732088"/>
            <a:ext cx="133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Années 1900</a:t>
            </a:r>
          </a:p>
        </p:txBody>
      </p:sp>
      <p:sp>
        <p:nvSpPr>
          <p:cNvPr id="24588" name="ZoneTexte 14"/>
          <p:cNvSpPr txBox="1">
            <a:spLocks noChangeArrowheads="1"/>
          </p:cNvSpPr>
          <p:nvPr/>
        </p:nvSpPr>
        <p:spPr bwMode="auto">
          <a:xfrm>
            <a:off x="327025" y="3409950"/>
            <a:ext cx="133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Années 1970</a:t>
            </a:r>
          </a:p>
        </p:txBody>
      </p:sp>
      <p:sp>
        <p:nvSpPr>
          <p:cNvPr id="24589" name="ZoneTexte 15"/>
          <p:cNvSpPr txBox="1">
            <a:spLocks noChangeArrowheads="1"/>
          </p:cNvSpPr>
          <p:nvPr/>
        </p:nvSpPr>
        <p:spPr bwMode="auto">
          <a:xfrm>
            <a:off x="327025" y="4092575"/>
            <a:ext cx="133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Années 1980</a:t>
            </a:r>
          </a:p>
        </p:txBody>
      </p:sp>
      <p:sp>
        <p:nvSpPr>
          <p:cNvPr id="24590" name="ZoneTexte 19"/>
          <p:cNvSpPr txBox="1">
            <a:spLocks noChangeArrowheads="1"/>
          </p:cNvSpPr>
          <p:nvPr/>
        </p:nvSpPr>
        <p:spPr bwMode="auto">
          <a:xfrm>
            <a:off x="333375" y="4557713"/>
            <a:ext cx="133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Années 1990</a:t>
            </a:r>
          </a:p>
        </p:txBody>
      </p:sp>
      <p:sp>
        <p:nvSpPr>
          <p:cNvPr id="24591" name="ZoneTexte 21"/>
          <p:cNvSpPr txBox="1">
            <a:spLocks noChangeArrowheads="1"/>
          </p:cNvSpPr>
          <p:nvPr/>
        </p:nvSpPr>
        <p:spPr bwMode="auto">
          <a:xfrm>
            <a:off x="314325" y="5278438"/>
            <a:ext cx="133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Années 2000</a:t>
            </a:r>
          </a:p>
        </p:txBody>
      </p:sp>
      <p:sp>
        <p:nvSpPr>
          <p:cNvPr id="24592" name="ZoneTexte 22"/>
          <p:cNvSpPr txBox="1">
            <a:spLocks noChangeArrowheads="1"/>
          </p:cNvSpPr>
          <p:nvPr/>
        </p:nvSpPr>
        <p:spPr bwMode="auto">
          <a:xfrm>
            <a:off x="1725613" y="5237163"/>
            <a:ext cx="745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Fort développement de l’entrepreneuriat social</a:t>
            </a:r>
          </a:p>
        </p:txBody>
      </p:sp>
    </p:spTree>
    <p:extLst>
      <p:ext uri="{BB962C8B-B14F-4D97-AF65-F5344CB8AC3E}">
        <p14:creationId xmlns="" xmlns:p14="http://schemas.microsoft.com/office/powerpoint/2010/main" val="7483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15938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Lato Regular"/>
                <a:cs typeface="Lato Regular"/>
              </a:rPr>
              <a:t>L</a:t>
            </a:r>
            <a:r>
              <a:rPr lang="fr-FR" sz="2400" b="1" i="1" dirty="0" smtClean="0">
                <a:latin typeface="Lato Regular"/>
                <a:cs typeface="Lato Regular"/>
              </a:rPr>
              <a:t>’économie sociale et solidaire </a:t>
            </a:r>
            <a:r>
              <a:rPr lang="fr-FR" sz="2400" b="1" dirty="0" smtClean="0">
                <a:cs typeface="Lato Regular"/>
              </a:rPr>
              <a:t>- l</a:t>
            </a:r>
            <a:r>
              <a:rPr lang="fr-FR" sz="2400" b="1" i="1" dirty="0" smtClean="0">
                <a:latin typeface="Lato Regular"/>
                <a:cs typeface="Lato Regular"/>
              </a:rPr>
              <a:t>es chiffres clés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Un acteur économique de po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ds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 : 2.35 millions de salariés et 50.5 milliards d’euros de masse salariale (soit 10% de l’emploi salarié en France)</a:t>
            </a:r>
          </a:p>
          <a:p>
            <a:pPr algn="just">
              <a:lnSpc>
                <a:spcPct val="120000"/>
              </a:lnSpc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Un moteur pour l’emploi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: 440 000 emplois nouveaux entre 2002 et 2012, en croissance de 23% quand dans le même temps l’ensemble de l’emploi privé n’a augmenté que de 7%. 600 000 emplois à renouveler d’ici à 2020 en raison de départs à la retraite.</a:t>
            </a:r>
          </a:p>
          <a:p>
            <a:pPr algn="just">
              <a:lnSpc>
                <a:spcPct val="120000"/>
              </a:lnSpc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Des biens et des services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pour toutes et tous :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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9 personnes handicapées sur 10 sont prises en charge par des établissements de l’ESS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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68% de l’aide à domicile aux personnes dépendantes sont portés par des entreprises de l’ESS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	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38 millions de français sont protégés par une mutuelle de santé et 60% des dépôts bancaires se font dans des banques coopératives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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30% des hôpitaux sont gérés  par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les entreprises de l’ESS</a:t>
            </a:r>
            <a:endParaRPr lang="fr-FR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073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15938"/>
          </a:xfrm>
        </p:spPr>
        <p:txBody>
          <a:bodyPr/>
          <a:lstStyle/>
          <a:p>
            <a:pPr algn="l"/>
            <a:r>
              <a:rPr lang="fr-FR" sz="2800" b="1" i="1" dirty="0" smtClean="0">
                <a:latin typeface="Lato Regular"/>
                <a:cs typeface="Lato Regular"/>
              </a:rPr>
              <a:t>L</a:t>
            </a:r>
            <a:r>
              <a:rPr lang="fr-FR" sz="2400" b="1" i="1" dirty="0" smtClean="0">
                <a:latin typeface="Lato Regular"/>
                <a:cs typeface="Lato Regular"/>
              </a:rPr>
              <a:t>’économie sociale et solidaire </a:t>
            </a:r>
            <a:r>
              <a:rPr lang="fr-FR" sz="2400" b="1" dirty="0" smtClean="0">
                <a:cs typeface="Lato Regular"/>
              </a:rPr>
              <a:t>– une grande famille pas toujours unie</a:t>
            </a:r>
            <a:endParaRPr lang="fr-FR" sz="2400" b="1" dirty="0"/>
          </a:p>
        </p:txBody>
      </p:sp>
      <p:pic>
        <p:nvPicPr>
          <p:cNvPr id="20482" name="Picture 2" descr="C:\Users\jdasnoy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70" y="2433159"/>
            <a:ext cx="5071312" cy="2535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ésultat de recherche d'images pour &quot;mouvement associat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5" name="Picture 5" descr="C:\Users\jdasnoy\Desktop\ind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5" y="4592577"/>
            <a:ext cx="1519237" cy="75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jdasnoy\Desktop\M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01" y="1816288"/>
            <a:ext cx="1595348" cy="860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jdasnoy\Desktop\coo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" y="3213429"/>
            <a:ext cx="1491190" cy="1001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Users\jdasnoy\Desktop\cnei_logo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3" y="2068587"/>
            <a:ext cx="1260754" cy="968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C:\Users\jdasnoy\Desktop\envi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15" y="205215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:\Users\jdasnoy\Desktop\feha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34" y="3073266"/>
            <a:ext cx="1147762" cy="99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C:\Users\jdasnoy\Desktop\uniop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77" y="4497327"/>
            <a:ext cx="1209675" cy="94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Afficher l'image d'origine"/>
          <p:cNvPicPr/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88" y="5466436"/>
            <a:ext cx="2256155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2" name="Picture 12" descr="C:\Users\jdasnoy\Desktop\cncres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1" y="2851177"/>
            <a:ext cx="1749441" cy="719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C:\Users\jdasnoy\Desktop\cncressidf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22" y="3975399"/>
            <a:ext cx="186690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C:\Users\jdasnoy\Desktop\essfranc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40" y="3025968"/>
            <a:ext cx="1295849" cy="1295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C:\Users\jdasnoy\Desktop\csessx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64" y="3213429"/>
            <a:ext cx="2405497" cy="1202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74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27" y="582038"/>
            <a:ext cx="1167432" cy="134919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16" t="8401" r="31473" b="4850"/>
          <a:stretch/>
        </p:blipFill>
        <p:spPr bwMode="auto">
          <a:xfrm>
            <a:off x="2483768" y="476673"/>
            <a:ext cx="4622104" cy="594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40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57753"/>
            <a:ext cx="4895359" cy="649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27" y="374219"/>
            <a:ext cx="1167432" cy="1349196"/>
          </a:xfrm>
        </p:spPr>
      </p:pic>
    </p:spTree>
    <p:extLst>
      <p:ext uri="{BB962C8B-B14F-4D97-AF65-F5344CB8AC3E}">
        <p14:creationId xmlns="" xmlns:p14="http://schemas.microsoft.com/office/powerpoint/2010/main" val="33635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Le Mouves qu’est-ce c’est ? </a:t>
            </a:r>
            <a:endParaRPr lang="fr-FR" sz="28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5958590" cy="4525963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>
                <a:latin typeface="+mn-lt"/>
              </a:rPr>
              <a:t>Un mouvement de personnes </a:t>
            </a:r>
            <a:r>
              <a:rPr lang="fr-FR" sz="2400" dirty="0" smtClean="0">
                <a:latin typeface="+mn-lt"/>
              </a:rPr>
              <a:t>: des dirigeant(e)s d’entreprises sociales et des partenaires impliqués dans le développement de l’entrepreneuriat social</a:t>
            </a:r>
          </a:p>
          <a:p>
            <a:pPr lvl="1" algn="just"/>
            <a:r>
              <a:rPr lang="fr-FR" sz="2400" dirty="0" smtClean="0">
                <a:latin typeface="+mn-lt"/>
              </a:rPr>
              <a:t>400 entrepreneurs sociaux adhérents</a:t>
            </a:r>
          </a:p>
          <a:p>
            <a:pPr lvl="1" algn="just"/>
            <a:r>
              <a:rPr lang="fr-FR" sz="2400" dirty="0" smtClean="0">
                <a:latin typeface="+mn-lt"/>
              </a:rPr>
              <a:t>Toutes filières</a:t>
            </a:r>
          </a:p>
          <a:p>
            <a:pPr lvl="1" algn="just"/>
            <a:r>
              <a:rPr lang="fr-FR" sz="2400" dirty="0" smtClean="0">
                <a:latin typeface="+mn-lt"/>
              </a:rPr>
              <a:t>Toute taille</a:t>
            </a:r>
          </a:p>
          <a:p>
            <a:pPr lvl="1" algn="just"/>
            <a:r>
              <a:rPr lang="fr-FR" sz="2400" dirty="0" smtClean="0">
                <a:latin typeface="+mn-lt"/>
              </a:rPr>
              <a:t>Tous statuts</a:t>
            </a:r>
          </a:p>
          <a:p>
            <a:pPr algn="just"/>
            <a:r>
              <a:rPr lang="fr-FR" sz="2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Présent (presque) partout en France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, avec 10 communautés actives</a:t>
            </a:r>
            <a:endParaRPr lang="fr-FR" sz="2400" dirty="0" smtClean="0">
              <a:latin typeface="+mn-lt"/>
            </a:endParaRPr>
          </a:p>
          <a:p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490740" y="1274722"/>
            <a:ext cx="1788926" cy="5240639"/>
            <a:chOff x="6638716" y="1469593"/>
            <a:chExt cx="1566000" cy="4587580"/>
          </a:xfrm>
        </p:grpSpPr>
        <p:pic>
          <p:nvPicPr>
            <p:cNvPr id="6" name="Image 5" descr="Rézo Social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639065" y="1469593"/>
              <a:ext cx="1565303" cy="871352"/>
            </a:xfrm>
            <a:prstGeom prst="roundRect">
              <a:avLst/>
            </a:prstGeom>
            <a:ln>
              <a:noFill/>
            </a:ln>
            <a:effectLst/>
          </p:spPr>
        </p:pic>
        <p:pic>
          <p:nvPicPr>
            <p:cNvPr id="7" name="Image 6" descr="Christelle mescle genin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638716" y="2547367"/>
              <a:ext cx="1566000" cy="1002240"/>
            </a:xfrm>
            <a:prstGeom prst="roundRect">
              <a:avLst/>
            </a:prstGeom>
            <a:ln>
              <a:noFill/>
            </a:ln>
            <a:effectLst/>
          </p:spPr>
        </p:pic>
        <p:pic>
          <p:nvPicPr>
            <p:cNvPr id="9" name="Image 8" descr="DSCF362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638716" y="3756029"/>
              <a:ext cx="1566000" cy="1044000"/>
            </a:xfrm>
            <a:prstGeom prst="roundRect">
              <a:avLst/>
            </a:prstGeom>
            <a:ln>
              <a:noFill/>
            </a:ln>
            <a:effectLst/>
          </p:spPr>
        </p:pic>
        <p:pic>
          <p:nvPicPr>
            <p:cNvPr id="12" name="Image 11" descr="Celine LEGRAINret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638716" y="5006451"/>
              <a:ext cx="1566000" cy="1050722"/>
            </a:xfrm>
            <a:prstGeom prst="roundRect">
              <a:avLst/>
            </a:prstGeom>
          </p:spPr>
        </p:pic>
      </p:grpSp>
      <p:pic>
        <p:nvPicPr>
          <p:cNvPr id="10" name="Image 9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39" y="0"/>
            <a:ext cx="2256155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056" y="608162"/>
            <a:ext cx="8229600" cy="515938"/>
          </a:xfrm>
        </p:spPr>
        <p:txBody>
          <a:bodyPr/>
          <a:lstStyle/>
          <a:p>
            <a:pPr algn="l"/>
            <a:r>
              <a:rPr lang="fr-FR" sz="2800" b="1" i="1" dirty="0" smtClean="0">
                <a:cs typeface="Lato Regular"/>
              </a:rPr>
              <a:t>L’Entreprise sociale : c’est…</a:t>
            </a:r>
            <a:endParaRPr lang="fr-FR" sz="2800" b="1" dirty="0"/>
          </a:p>
        </p:txBody>
      </p:sp>
      <p:sp>
        <p:nvSpPr>
          <p:cNvPr id="7" name="Titre 1"/>
          <p:cNvSpPr>
            <a:spLocks noGrp="1"/>
          </p:cNvSpPr>
          <p:nvPr>
            <p:ph idx="1"/>
          </p:nvPr>
        </p:nvSpPr>
        <p:spPr>
          <a:xfrm>
            <a:off x="618287" y="15970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800" b="1" dirty="0" smtClean="0">
                <a:latin typeface="+mn-lt"/>
              </a:rPr>
              <a:t>…une réponse aux problèmes sociaux et/ou environnementaux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45300" y="4267200"/>
            <a:ext cx="1841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00" dirty="0" smtClean="0">
                <a:solidFill>
                  <a:schemeClr val="bg1"/>
                </a:solidFill>
              </a:rPr>
              <a:t>Processus de décision non fondé sur la propriété du capital</a:t>
            </a:r>
          </a:p>
          <a:p>
            <a:pPr lvl="0"/>
            <a:endParaRPr lang="fr-FR" sz="1300" dirty="0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1125868" y="2997200"/>
            <a:ext cx="231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Isolement </a:t>
            </a:r>
          </a:p>
        </p:txBody>
      </p:sp>
      <p:sp>
        <p:nvSpPr>
          <p:cNvPr id="10" name="ZoneTexte 10"/>
          <p:cNvSpPr txBox="1">
            <a:spLocks noChangeArrowheads="1"/>
          </p:cNvSpPr>
          <p:nvPr/>
        </p:nvSpPr>
        <p:spPr bwMode="auto">
          <a:xfrm>
            <a:off x="5364163" y="3367088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Précarité </a:t>
            </a: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6470650" y="3902075"/>
            <a:ext cx="2312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Exclusion </a:t>
            </a: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684213" y="4521200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Gaspillage</a:t>
            </a:r>
          </a:p>
        </p:txBody>
      </p:sp>
      <p:sp>
        <p:nvSpPr>
          <p:cNvPr id="13" name="ZoneTexte 3"/>
          <p:cNvSpPr txBox="1">
            <a:spLocks noChangeArrowheads="1"/>
          </p:cNvSpPr>
          <p:nvPr/>
        </p:nvSpPr>
        <p:spPr bwMode="auto">
          <a:xfrm>
            <a:off x="539750" y="3675063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Accès à une alimentation saine</a:t>
            </a:r>
          </a:p>
        </p:txBody>
      </p:sp>
      <p:sp>
        <p:nvSpPr>
          <p:cNvPr id="14" name="ZoneTexte 6"/>
          <p:cNvSpPr txBox="1">
            <a:spLocks noChangeArrowheads="1"/>
          </p:cNvSpPr>
          <p:nvPr/>
        </p:nvSpPr>
        <p:spPr bwMode="auto">
          <a:xfrm>
            <a:off x="3816350" y="4710113"/>
            <a:ext cx="263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Chômage longue durée </a:t>
            </a:r>
          </a:p>
        </p:txBody>
      </p:sp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1182688" y="5489575"/>
            <a:ext cx="231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Accès au logement </a:t>
            </a: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135563" y="5486400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Vieillissement de la population </a:t>
            </a:r>
          </a:p>
        </p:txBody>
      </p:sp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3280944" y="4158935"/>
            <a:ext cx="3240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Réchauffement climatique</a:t>
            </a:r>
            <a:endParaRPr lang="fr-FR" altLang="fr-FR" sz="1800" dirty="0"/>
          </a:p>
        </p:txBody>
      </p:sp>
    </p:spTree>
    <p:extLst>
      <p:ext uri="{BB962C8B-B14F-4D97-AF65-F5344CB8AC3E}">
        <p14:creationId xmlns="" xmlns:p14="http://schemas.microsoft.com/office/powerpoint/2010/main" val="34224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91954"/>
            <a:ext cx="8229600" cy="731202"/>
          </a:xfrm>
        </p:spPr>
        <p:txBody>
          <a:bodyPr/>
          <a:lstStyle/>
          <a:p>
            <a:pPr algn="l"/>
            <a:r>
              <a:rPr lang="fr-FR" sz="2800" b="1" i="1" dirty="0" smtClean="0">
                <a:cs typeface="Lato Regular"/>
              </a:rPr>
              <a:t>Le Mouves – typologie des adhérents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4137"/>
            <a:ext cx="5950419" cy="4919472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18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b="1" dirty="0" smtClean="0">
                <a:latin typeface="+mn-lt"/>
              </a:rPr>
              <a:t>Statut associatif (22%), le statut SCOP (24%), le statut SCIC (11%) et le statut SARL (27%). </a:t>
            </a:r>
          </a:p>
          <a:p>
            <a:pPr>
              <a:buNone/>
            </a:pPr>
            <a:r>
              <a:rPr lang="fr-FR" sz="1800" dirty="0" smtClean="0">
                <a:latin typeface="+mn-lt"/>
              </a:rPr>
              <a:t> 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b="1" dirty="0" smtClean="0">
                <a:latin typeface="+mn-lt"/>
              </a:rPr>
              <a:t>29% sont des structures d’insertion par l’activité économique</a:t>
            </a:r>
            <a:r>
              <a:rPr lang="fr-FR" sz="1800" dirty="0" smtClean="0">
                <a:latin typeface="+mn-lt"/>
              </a:rPr>
              <a:t>, un chiffre logique au regard du crédo du Mouves : « la performance économique au service de l’intérêt général ». 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latin typeface="+mn-lt"/>
              </a:rPr>
              <a:t>A noter que </a:t>
            </a:r>
            <a:r>
              <a:rPr lang="fr-FR" sz="1800" b="1" dirty="0" smtClean="0">
                <a:latin typeface="+mn-lt"/>
              </a:rPr>
              <a:t>7% appartiennent au secteur adapté </a:t>
            </a:r>
            <a:r>
              <a:rPr lang="fr-FR" sz="1800" dirty="0" smtClean="0">
                <a:latin typeface="+mn-lt"/>
              </a:rPr>
              <a:t>et protégé et que les entreprises sociales membres du Mouves sont plus de </a:t>
            </a:r>
            <a:r>
              <a:rPr lang="fr-FR" sz="1800" b="1" dirty="0" smtClean="0">
                <a:latin typeface="+mn-lt"/>
              </a:rPr>
              <a:t>62% à avoir obtenu un agrément spécifique.</a:t>
            </a:r>
          </a:p>
          <a:p>
            <a:pPr>
              <a:buNone/>
            </a:pPr>
            <a:endParaRPr lang="fr-FR" sz="1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b="1" dirty="0" smtClean="0">
                <a:latin typeface="+mn-lt"/>
                <a:sym typeface="Wingdings" pitchFamily="2" charset="2"/>
              </a:rPr>
              <a:t>7</a:t>
            </a:r>
            <a:r>
              <a:rPr lang="fr-FR" sz="1800" b="1" dirty="0" smtClean="0">
                <a:latin typeface="+mn-lt"/>
              </a:rPr>
              <a:t>5% des entreprises sociales du Mouves sont affiliées à un réseau </a:t>
            </a:r>
            <a:r>
              <a:rPr lang="fr-FR" sz="1800" dirty="0" smtClean="0">
                <a:latin typeface="+mn-lt"/>
              </a:rPr>
              <a:t>et/ou une fédération autre que le </a:t>
            </a:r>
            <a:r>
              <a:rPr lang="fr-FR" sz="1800" dirty="0" err="1" smtClean="0">
                <a:latin typeface="+mn-lt"/>
              </a:rPr>
              <a:t>Mouves</a:t>
            </a:r>
            <a:endParaRPr lang="fr-FR" sz="1800" dirty="0" smtClean="0">
              <a:latin typeface="+mn-lt"/>
            </a:endParaRPr>
          </a:p>
        </p:txBody>
      </p:sp>
      <p:pic>
        <p:nvPicPr>
          <p:cNvPr id="7" name="Image 6" descr="Rézo Soci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2112" y="1676015"/>
            <a:ext cx="1565303" cy="87135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8" name="Image 7" descr="Christelle mescle gen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1763" y="2851633"/>
            <a:ext cx="1566000" cy="100224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9" name="Image 8" descr="oz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641763" y="4158139"/>
            <a:ext cx="1566000" cy="1032349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0" name="Image 9" descr="DSCF36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1763" y="5494753"/>
            <a:ext cx="1566000" cy="10440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1" name="Image 10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72" y="241540"/>
            <a:ext cx="2001328" cy="871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04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45300" y="4267200"/>
            <a:ext cx="1841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00" dirty="0" smtClean="0">
                <a:solidFill>
                  <a:schemeClr val="bg1"/>
                </a:solidFill>
              </a:rPr>
              <a:t>Processus de décision non fondé sur la propriété du capital</a:t>
            </a:r>
          </a:p>
          <a:p>
            <a:pPr lvl="0"/>
            <a:endParaRPr lang="fr-FR" sz="13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9729" y="2744637"/>
            <a:ext cx="8229600" cy="515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tx1"/>
                </a:solidFill>
                <a:latin typeface="Lato Regular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 smtClean="0">
                <a:cs typeface="Lato Regular"/>
              </a:rPr>
              <a:t>ET VOUS ALORS ?</a:t>
            </a:r>
            <a:endParaRPr lang="fr-FR" sz="4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65666" y="1970984"/>
            <a:ext cx="8229600" cy="515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dirty="0" smtClean="0">
                <a:latin typeface="Lato Regular"/>
                <a:cs typeface="Lato Regular"/>
              </a:rPr>
              <a:t>ET VOUS ALORS ?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40073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8229600" cy="515938"/>
          </a:xfrm>
        </p:spPr>
        <p:txBody>
          <a:bodyPr/>
          <a:lstStyle/>
          <a:p>
            <a:pPr algn="l"/>
            <a:r>
              <a:rPr lang="fr-FR" sz="2800" b="1" i="1" dirty="0" smtClean="0">
                <a:cs typeface="Lato Regular"/>
              </a:rPr>
              <a:t>L’Entreprise sociale : c’est…</a:t>
            </a:r>
            <a:endParaRPr lang="fr-FR" sz="2800" b="1" dirty="0"/>
          </a:p>
        </p:txBody>
      </p:sp>
      <p:sp>
        <p:nvSpPr>
          <p:cNvPr id="7" name="Freeform 31"/>
          <p:cNvSpPr>
            <a:spLocks noGrp="1"/>
          </p:cNvSpPr>
          <p:nvPr>
            <p:ph idx="1"/>
          </p:nvPr>
        </p:nvSpPr>
        <p:spPr bwMode="auto">
          <a:xfrm>
            <a:off x="571500" y="1752600"/>
            <a:ext cx="8229600" cy="1371600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76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91430" rIns="91430" bIns="91430" anchor="ctr"/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ko-KR" sz="2400" b="1" dirty="0" smtClean="0">
                <a:solidFill>
                  <a:srgbClr val="000000"/>
                </a:solidFill>
                <a:ea typeface="Gulim" pitchFamily="34" charset="-127"/>
                <a:cs typeface="Arial" charset="0"/>
              </a:rPr>
              <a:t>…une </a:t>
            </a:r>
            <a:r>
              <a:rPr lang="fr-FR" altLang="ko-KR" sz="2400" b="1" dirty="0">
                <a:solidFill>
                  <a:srgbClr val="000000"/>
                </a:solidFill>
                <a:ea typeface="Gulim" pitchFamily="34" charset="-127"/>
                <a:cs typeface="Arial" charset="0"/>
              </a:rPr>
              <a:t>activité économique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45300" y="4267200"/>
            <a:ext cx="1841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00" dirty="0" smtClean="0">
                <a:solidFill>
                  <a:schemeClr val="bg1"/>
                </a:solidFill>
              </a:rPr>
              <a:t>Processus de décision non fondé sur la propriété du capital</a:t>
            </a:r>
          </a:p>
          <a:p>
            <a:pPr lvl="0"/>
            <a:endParaRPr lang="fr-FR" sz="1300" dirty="0"/>
          </a:p>
        </p:txBody>
      </p:sp>
      <p:sp>
        <p:nvSpPr>
          <p:cNvPr id="8" name="Ellipse 7"/>
          <p:cNvSpPr/>
          <p:nvPr/>
        </p:nvSpPr>
        <p:spPr>
          <a:xfrm>
            <a:off x="2514600" y="1752600"/>
            <a:ext cx="4267200" cy="12192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Flèche droite rayée 8"/>
          <p:cNvSpPr/>
          <p:nvPr/>
        </p:nvSpPr>
        <p:spPr>
          <a:xfrm rot="5400000">
            <a:off x="4152900" y="3390900"/>
            <a:ext cx="1066800" cy="533400"/>
          </a:xfrm>
          <a:prstGeom prst="strip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54350" y="4213225"/>
            <a:ext cx="31067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b="1" dirty="0">
                <a:solidFill>
                  <a:srgbClr val="000000"/>
                </a:solidFill>
                <a:latin typeface="+mn-lt"/>
                <a:ea typeface="굴림" pitchFamily="34" charset="-127"/>
                <a:cs typeface="Arial" charset="0"/>
              </a:rPr>
              <a:t>Un problème social 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095875" y="3414713"/>
            <a:ext cx="1762125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800" b="1" i="1" dirty="0">
                <a:latin typeface="+mn-lt"/>
                <a:ea typeface="굴림" pitchFamily="34" charset="-127"/>
                <a:cs typeface="Arial" charset="0"/>
              </a:rPr>
              <a:t>Pour résoudre</a:t>
            </a:r>
          </a:p>
        </p:txBody>
      </p:sp>
    </p:spTree>
    <p:extLst>
      <p:ext uri="{BB962C8B-B14F-4D97-AF65-F5344CB8AC3E}">
        <p14:creationId xmlns="" xmlns:p14="http://schemas.microsoft.com/office/powerpoint/2010/main" val="1996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15938"/>
          </a:xfrm>
        </p:spPr>
        <p:txBody>
          <a:bodyPr/>
          <a:lstStyle/>
          <a:p>
            <a:pPr algn="l"/>
            <a:r>
              <a:rPr lang="fr-FR" sz="2800" b="1" i="1" dirty="0" smtClean="0">
                <a:cs typeface="Lato Regular"/>
              </a:rPr>
              <a:t>L’Entreprise sociale : les 4 piliers</a:t>
            </a:r>
            <a:endParaRPr lang="fr-FR" sz="28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845300" y="4267200"/>
            <a:ext cx="1841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300" dirty="0" smtClean="0">
                <a:solidFill>
                  <a:schemeClr val="bg1"/>
                </a:solidFill>
              </a:rPr>
              <a:t>Processus de décision non fondé sur la propriété du capital</a:t>
            </a:r>
          </a:p>
          <a:p>
            <a:pPr lvl="0"/>
            <a:endParaRPr lang="fr-FR" sz="1300" dirty="0"/>
          </a:p>
        </p:txBody>
      </p:sp>
    </p:spTree>
    <p:extLst>
      <p:ext uri="{BB962C8B-B14F-4D97-AF65-F5344CB8AC3E}">
        <p14:creationId xmlns="" xmlns:p14="http://schemas.microsoft.com/office/powerpoint/2010/main" val="6842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2420938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1217613" y="447676"/>
            <a:ext cx="7327900" cy="85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cap="none" dirty="0" smtClean="0">
                <a:latin typeface="+mn-lt"/>
                <a:ea typeface="+mn-ea"/>
                <a:cs typeface="+mn-cs"/>
              </a:rPr>
              <a:t>Une entreprise sociale, c’est …</a:t>
            </a:r>
            <a:endParaRPr lang="fr-FR" sz="32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50" y="3060700"/>
            <a:ext cx="36036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66775" y="36988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66775" y="4338638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57250" y="4976813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57250" y="5616575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2777" name="ZoneTexte 2"/>
          <p:cNvSpPr txBox="1">
            <a:spLocks noChangeArrowheads="1"/>
          </p:cNvSpPr>
          <p:nvPr/>
        </p:nvSpPr>
        <p:spPr bwMode="auto">
          <a:xfrm>
            <a:off x="1260475" y="2420938"/>
            <a:ext cx="734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Une entreprise qui cherche à maximiser son impact social plutôt que son profit </a:t>
            </a:r>
          </a:p>
        </p:txBody>
      </p:sp>
      <p:sp>
        <p:nvSpPr>
          <p:cNvPr id="32778" name="ZoneTexte 16"/>
          <p:cNvSpPr txBox="1">
            <a:spLocks noChangeArrowheads="1"/>
          </p:cNvSpPr>
          <p:nvPr/>
        </p:nvSpPr>
        <p:spPr bwMode="auto">
          <a:xfrm>
            <a:off x="1243013" y="3050456"/>
            <a:ext cx="7343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Pareil que la responsabilité sociale des entreprises</a:t>
            </a:r>
          </a:p>
        </p:txBody>
      </p:sp>
      <p:sp>
        <p:nvSpPr>
          <p:cNvPr id="32779" name="ZoneTexte 17"/>
          <p:cNvSpPr txBox="1">
            <a:spLocks noChangeArrowheads="1"/>
          </p:cNvSpPr>
          <p:nvPr/>
        </p:nvSpPr>
        <p:spPr bwMode="auto">
          <a:xfrm>
            <a:off x="1260475" y="3698875"/>
            <a:ext cx="734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Forcément une association avec des bénévoles </a:t>
            </a:r>
          </a:p>
        </p:txBody>
      </p:sp>
      <p:sp>
        <p:nvSpPr>
          <p:cNvPr id="32780" name="ZoneTexte 18"/>
          <p:cNvSpPr txBox="1">
            <a:spLocks noChangeArrowheads="1"/>
          </p:cNvSpPr>
          <p:nvPr/>
        </p:nvSpPr>
        <p:spPr bwMode="auto">
          <a:xfrm>
            <a:off x="1314450" y="4337214"/>
            <a:ext cx="734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Une entreprise ancrée sur son territoire, non délocalisable </a:t>
            </a:r>
          </a:p>
        </p:txBody>
      </p:sp>
      <p:sp>
        <p:nvSpPr>
          <p:cNvPr id="32781" name="ZoneTexte 19"/>
          <p:cNvSpPr txBox="1">
            <a:spLocks noChangeArrowheads="1"/>
          </p:cNvSpPr>
          <p:nvPr/>
        </p:nvSpPr>
        <p:spPr bwMode="auto">
          <a:xfrm>
            <a:off x="1260475" y="4976813"/>
            <a:ext cx="734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Une entreprise dans laquelle la prise de décision est démocratique </a:t>
            </a:r>
          </a:p>
        </p:txBody>
      </p:sp>
      <p:sp>
        <p:nvSpPr>
          <p:cNvPr id="32782" name="ZoneTexte 20"/>
          <p:cNvSpPr txBox="1">
            <a:spLocks noChangeArrowheads="1"/>
          </p:cNvSpPr>
          <p:nvPr/>
        </p:nvSpPr>
        <p:spPr bwMode="auto">
          <a:xfrm>
            <a:off x="1260475" y="5599113"/>
            <a:ext cx="734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N’importe quelle entreprise qui crée de l’emploi </a:t>
            </a:r>
          </a:p>
        </p:txBody>
      </p:sp>
      <p:sp>
        <p:nvSpPr>
          <p:cNvPr id="32783" name="ZoneTexte 5"/>
          <p:cNvSpPr>
            <a:spLocks noChangeArrowheads="1"/>
          </p:cNvSpPr>
          <p:nvPr/>
        </p:nvSpPr>
        <p:spPr bwMode="auto">
          <a:xfrm rot="-2249498">
            <a:off x="247650" y="1390650"/>
            <a:ext cx="1081088" cy="612775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A vous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</a:rPr>
              <a:t>de jouer </a:t>
            </a:r>
          </a:p>
        </p:txBody>
      </p:sp>
      <p:sp>
        <p:nvSpPr>
          <p:cNvPr id="30" name="Freeform 39"/>
          <p:cNvSpPr>
            <a:spLocks/>
          </p:cNvSpPr>
          <p:nvPr/>
        </p:nvSpPr>
        <p:spPr bwMode="auto">
          <a:xfrm>
            <a:off x="866775" y="2225675"/>
            <a:ext cx="447675" cy="482600"/>
          </a:xfrm>
          <a:custGeom>
            <a:avLst/>
            <a:gdLst>
              <a:gd name="T0" fmla="*/ 2147483646 w 352"/>
              <a:gd name="T1" fmla="*/ 2147483646 h 380"/>
              <a:gd name="T2" fmla="*/ 2147483646 w 352"/>
              <a:gd name="T3" fmla="*/ 2147483646 h 380"/>
              <a:gd name="T4" fmla="*/ 2147483646 w 352"/>
              <a:gd name="T5" fmla="*/ 2147483646 h 380"/>
              <a:gd name="T6" fmla="*/ 2147483646 w 352"/>
              <a:gd name="T7" fmla="*/ 2147483646 h 380"/>
              <a:gd name="T8" fmla="*/ 2147483646 w 352"/>
              <a:gd name="T9" fmla="*/ 2147483646 h 380"/>
              <a:gd name="T10" fmla="*/ 2147483646 w 352"/>
              <a:gd name="T11" fmla="*/ 2147483646 h 380"/>
              <a:gd name="T12" fmla="*/ 2147483646 w 352"/>
              <a:gd name="T13" fmla="*/ 2147483646 h 380"/>
              <a:gd name="T14" fmla="*/ 2147483646 w 352"/>
              <a:gd name="T15" fmla="*/ 2147483646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31" name="Freeform 39"/>
          <p:cNvSpPr>
            <a:spLocks/>
          </p:cNvSpPr>
          <p:nvPr/>
        </p:nvSpPr>
        <p:spPr bwMode="auto">
          <a:xfrm>
            <a:off x="855663" y="4149725"/>
            <a:ext cx="447675" cy="482600"/>
          </a:xfrm>
          <a:custGeom>
            <a:avLst/>
            <a:gdLst>
              <a:gd name="T0" fmla="*/ 2147483646 w 352"/>
              <a:gd name="T1" fmla="*/ 2147483646 h 380"/>
              <a:gd name="T2" fmla="*/ 2147483646 w 352"/>
              <a:gd name="T3" fmla="*/ 2147483646 h 380"/>
              <a:gd name="T4" fmla="*/ 2147483646 w 352"/>
              <a:gd name="T5" fmla="*/ 2147483646 h 380"/>
              <a:gd name="T6" fmla="*/ 2147483646 w 352"/>
              <a:gd name="T7" fmla="*/ 2147483646 h 380"/>
              <a:gd name="T8" fmla="*/ 2147483646 w 352"/>
              <a:gd name="T9" fmla="*/ 2147483646 h 380"/>
              <a:gd name="T10" fmla="*/ 2147483646 w 352"/>
              <a:gd name="T11" fmla="*/ 2147483646 h 380"/>
              <a:gd name="T12" fmla="*/ 2147483646 w 352"/>
              <a:gd name="T13" fmla="*/ 2147483646 h 380"/>
              <a:gd name="T14" fmla="*/ 2147483646 w 352"/>
              <a:gd name="T15" fmla="*/ 2147483646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32" name="Freeform 39"/>
          <p:cNvSpPr>
            <a:spLocks/>
          </p:cNvSpPr>
          <p:nvPr/>
        </p:nvSpPr>
        <p:spPr bwMode="auto">
          <a:xfrm>
            <a:off x="850900" y="4797425"/>
            <a:ext cx="447675" cy="482600"/>
          </a:xfrm>
          <a:custGeom>
            <a:avLst/>
            <a:gdLst>
              <a:gd name="T0" fmla="*/ 2147483646 w 352"/>
              <a:gd name="T1" fmla="*/ 2147483646 h 380"/>
              <a:gd name="T2" fmla="*/ 2147483646 w 352"/>
              <a:gd name="T3" fmla="*/ 2147483646 h 380"/>
              <a:gd name="T4" fmla="*/ 2147483646 w 352"/>
              <a:gd name="T5" fmla="*/ 2147483646 h 380"/>
              <a:gd name="T6" fmla="*/ 2147483646 w 352"/>
              <a:gd name="T7" fmla="*/ 2147483646 h 380"/>
              <a:gd name="T8" fmla="*/ 2147483646 w 352"/>
              <a:gd name="T9" fmla="*/ 2147483646 h 380"/>
              <a:gd name="T10" fmla="*/ 2147483646 w 352"/>
              <a:gd name="T11" fmla="*/ 2147483646 h 380"/>
              <a:gd name="T12" fmla="*/ 2147483646 w 352"/>
              <a:gd name="T13" fmla="*/ 2147483646 h 380"/>
              <a:gd name="T14" fmla="*/ 2147483646 w 352"/>
              <a:gd name="T15" fmla="*/ 2147483646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33" name="Freeform 38"/>
          <p:cNvSpPr>
            <a:spLocks/>
          </p:cNvSpPr>
          <p:nvPr/>
        </p:nvSpPr>
        <p:spPr bwMode="auto">
          <a:xfrm>
            <a:off x="830263" y="3022600"/>
            <a:ext cx="412750" cy="434975"/>
          </a:xfrm>
          <a:custGeom>
            <a:avLst/>
            <a:gdLst>
              <a:gd name="T0" fmla="*/ 2147483646 w 324"/>
              <a:gd name="T1" fmla="*/ 2147483646 h 403"/>
              <a:gd name="T2" fmla="*/ 2147483646 w 324"/>
              <a:gd name="T3" fmla="*/ 2147483646 h 403"/>
              <a:gd name="T4" fmla="*/ 2147483646 w 324"/>
              <a:gd name="T5" fmla="*/ 2147483646 h 403"/>
              <a:gd name="T6" fmla="*/ 2147483646 w 324"/>
              <a:gd name="T7" fmla="*/ 2147483646 h 403"/>
              <a:gd name="T8" fmla="*/ 2147483646 w 324"/>
              <a:gd name="T9" fmla="*/ 2147483646 h 403"/>
              <a:gd name="T10" fmla="*/ 2147483646 w 324"/>
              <a:gd name="T11" fmla="*/ 2147483646 h 403"/>
              <a:gd name="T12" fmla="*/ 2147483646 w 324"/>
              <a:gd name="T13" fmla="*/ 2147483646 h 403"/>
              <a:gd name="T14" fmla="*/ 2147483646 w 324"/>
              <a:gd name="T15" fmla="*/ 2147483646 h 403"/>
              <a:gd name="T16" fmla="*/ 2147483646 w 324"/>
              <a:gd name="T17" fmla="*/ 2147483646 h 403"/>
              <a:gd name="T18" fmla="*/ 2147483646 w 324"/>
              <a:gd name="T19" fmla="*/ 2147483646 h 403"/>
              <a:gd name="T20" fmla="*/ 2147483646 w 324"/>
              <a:gd name="T21" fmla="*/ 2147483646 h 403"/>
              <a:gd name="T22" fmla="*/ 2147483646 w 324"/>
              <a:gd name="T23" fmla="*/ 2147483646 h 403"/>
              <a:gd name="T24" fmla="*/ 2147483646 w 324"/>
              <a:gd name="T25" fmla="*/ 2147483646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830263" y="3651250"/>
            <a:ext cx="412750" cy="434975"/>
          </a:xfrm>
          <a:custGeom>
            <a:avLst/>
            <a:gdLst>
              <a:gd name="T0" fmla="*/ 2147483646 w 324"/>
              <a:gd name="T1" fmla="*/ 2147483646 h 403"/>
              <a:gd name="T2" fmla="*/ 2147483646 w 324"/>
              <a:gd name="T3" fmla="*/ 2147483646 h 403"/>
              <a:gd name="T4" fmla="*/ 2147483646 w 324"/>
              <a:gd name="T5" fmla="*/ 2147483646 h 403"/>
              <a:gd name="T6" fmla="*/ 2147483646 w 324"/>
              <a:gd name="T7" fmla="*/ 2147483646 h 403"/>
              <a:gd name="T8" fmla="*/ 2147483646 w 324"/>
              <a:gd name="T9" fmla="*/ 2147483646 h 403"/>
              <a:gd name="T10" fmla="*/ 2147483646 w 324"/>
              <a:gd name="T11" fmla="*/ 2147483646 h 403"/>
              <a:gd name="T12" fmla="*/ 2147483646 w 324"/>
              <a:gd name="T13" fmla="*/ 2147483646 h 403"/>
              <a:gd name="T14" fmla="*/ 2147483646 w 324"/>
              <a:gd name="T15" fmla="*/ 2147483646 h 403"/>
              <a:gd name="T16" fmla="*/ 2147483646 w 324"/>
              <a:gd name="T17" fmla="*/ 2147483646 h 403"/>
              <a:gd name="T18" fmla="*/ 2147483646 w 324"/>
              <a:gd name="T19" fmla="*/ 2147483646 h 403"/>
              <a:gd name="T20" fmla="*/ 2147483646 w 324"/>
              <a:gd name="T21" fmla="*/ 2147483646 h 403"/>
              <a:gd name="T22" fmla="*/ 2147483646 w 324"/>
              <a:gd name="T23" fmla="*/ 2147483646 h 403"/>
              <a:gd name="T24" fmla="*/ 2147483646 w 324"/>
              <a:gd name="T25" fmla="*/ 2147483646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35" name="Freeform 38"/>
          <p:cNvSpPr>
            <a:spLocks/>
          </p:cNvSpPr>
          <p:nvPr/>
        </p:nvSpPr>
        <p:spPr bwMode="auto">
          <a:xfrm>
            <a:off x="830263" y="5578475"/>
            <a:ext cx="412750" cy="436563"/>
          </a:xfrm>
          <a:custGeom>
            <a:avLst/>
            <a:gdLst>
              <a:gd name="T0" fmla="*/ 2147483646 w 324"/>
              <a:gd name="T1" fmla="*/ 2147483646 h 403"/>
              <a:gd name="T2" fmla="*/ 2147483646 w 324"/>
              <a:gd name="T3" fmla="*/ 2147483646 h 403"/>
              <a:gd name="T4" fmla="*/ 2147483646 w 324"/>
              <a:gd name="T5" fmla="*/ 2147483646 h 403"/>
              <a:gd name="T6" fmla="*/ 2147483646 w 324"/>
              <a:gd name="T7" fmla="*/ 2147483646 h 403"/>
              <a:gd name="T8" fmla="*/ 2147483646 w 324"/>
              <a:gd name="T9" fmla="*/ 2147483646 h 403"/>
              <a:gd name="T10" fmla="*/ 2147483646 w 324"/>
              <a:gd name="T11" fmla="*/ 2147483646 h 403"/>
              <a:gd name="T12" fmla="*/ 2147483646 w 324"/>
              <a:gd name="T13" fmla="*/ 2147483646 h 403"/>
              <a:gd name="T14" fmla="*/ 2147483646 w 324"/>
              <a:gd name="T15" fmla="*/ 2147483646 h 403"/>
              <a:gd name="T16" fmla="*/ 2147483646 w 324"/>
              <a:gd name="T17" fmla="*/ 2147483646 h 403"/>
              <a:gd name="T18" fmla="*/ 2147483646 w 324"/>
              <a:gd name="T19" fmla="*/ 2147483646 h 403"/>
              <a:gd name="T20" fmla="*/ 2147483646 w 324"/>
              <a:gd name="T21" fmla="*/ 2147483646 h 403"/>
              <a:gd name="T22" fmla="*/ 2147483646 w 324"/>
              <a:gd name="T23" fmla="*/ 2147483646 h 403"/>
              <a:gd name="T24" fmla="*/ 2147483646 w 324"/>
              <a:gd name="T25" fmla="*/ 2147483646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42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>
                <a:cs typeface="Lato Regular"/>
              </a:rPr>
              <a:t>L’Entreprise sociale : au croisement de trois mondes </a:t>
            </a:r>
            <a:endParaRPr lang="fr-FR" sz="2800" b="1" dirty="0"/>
          </a:p>
        </p:txBody>
      </p:sp>
      <p:pic>
        <p:nvPicPr>
          <p:cNvPr id="4" name="Espace réservé du contenu 3" descr="shéma pour ppt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762919"/>
            <a:ext cx="8229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453188"/>
            <a:ext cx="549275" cy="252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1FFAC-E00D-40DB-B070-E02D9C17AA2F}" type="slidenum">
              <a:rPr lang="fr-FR" altLang="fr-FR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000">
              <a:solidFill>
                <a:srgbClr val="898989"/>
              </a:solidFill>
            </a:endParaRPr>
          </a:p>
        </p:txBody>
      </p:sp>
      <p:sp>
        <p:nvSpPr>
          <p:cNvPr id="49156" name="ZoneTexte 10"/>
          <p:cNvSpPr>
            <a:spLocks noChangeArrowheads="1"/>
          </p:cNvSpPr>
          <p:nvPr/>
        </p:nvSpPr>
        <p:spPr bwMode="auto">
          <a:xfrm rot="-2249498">
            <a:off x="247650" y="1390650"/>
            <a:ext cx="1081088" cy="612775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A vous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de jouer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25" y="2276475"/>
            <a:ext cx="36036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50825" y="4076700"/>
            <a:ext cx="360363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0825" y="5878513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50825" y="3284538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9161" name="ZoneTexte 20"/>
          <p:cNvSpPr txBox="1">
            <a:spLocks noChangeArrowheads="1"/>
          </p:cNvSpPr>
          <p:nvPr/>
        </p:nvSpPr>
        <p:spPr bwMode="auto">
          <a:xfrm>
            <a:off x="788988" y="2133600"/>
            <a:ext cx="8237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Lorsque Total crée sa fondation (à but non lucratif, avec une gestion désintéressée), est-ce une entreprise sociale ? Et sa fondation ? </a:t>
            </a:r>
          </a:p>
        </p:txBody>
      </p:sp>
      <p:sp>
        <p:nvSpPr>
          <p:cNvPr id="49162" name="ZoneTexte 21"/>
          <p:cNvSpPr txBox="1">
            <a:spLocks noChangeArrowheads="1"/>
          </p:cNvSpPr>
          <p:nvPr/>
        </p:nvSpPr>
        <p:spPr bwMode="auto">
          <a:xfrm>
            <a:off x="889000" y="4067175"/>
            <a:ext cx="800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Lorsque Free lance un forfait à 2€, est-ce une entreprise sociale ? </a:t>
            </a:r>
          </a:p>
        </p:txBody>
      </p:sp>
      <p:sp>
        <p:nvSpPr>
          <p:cNvPr id="49163" name="ZoneTexte 22"/>
          <p:cNvSpPr txBox="1">
            <a:spLocks noChangeArrowheads="1"/>
          </p:cNvSpPr>
          <p:nvPr/>
        </p:nvSpPr>
        <p:spPr bwMode="auto">
          <a:xfrm>
            <a:off x="798513" y="5735638"/>
            <a:ext cx="8237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Lorsque des étudiants créent une association pour organiser des soirées pour les étudiants de leur campus, est-ce une entreprise sociale  ?</a:t>
            </a:r>
          </a:p>
        </p:txBody>
      </p:sp>
      <p:sp>
        <p:nvSpPr>
          <p:cNvPr id="49164" name="ZoneTexte 23"/>
          <p:cNvSpPr txBox="1">
            <a:spLocks noChangeArrowheads="1"/>
          </p:cNvSpPr>
          <p:nvPr/>
        </p:nvSpPr>
        <p:spPr bwMode="auto">
          <a:xfrm>
            <a:off x="811213" y="3003550"/>
            <a:ext cx="8093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Lorsque 2 jeunes entrepreneurs créent </a:t>
            </a:r>
            <a:r>
              <a:rPr lang="fr-FR" altLang="fr-FR" sz="1800" dirty="0" err="1"/>
              <a:t>Kialatok</a:t>
            </a:r>
            <a:r>
              <a:rPr lang="fr-FR" altLang="fr-FR" sz="1800" dirty="0"/>
              <a:t>, une entreprise d’insertion qui propose des cours de cuisine par des cuisiniers issus de l’immigration aux employés de grands groupes, est-ce une entreprise sociale ? </a:t>
            </a:r>
          </a:p>
        </p:txBody>
      </p:sp>
      <p:sp>
        <p:nvSpPr>
          <p:cNvPr id="30" name="Titre 2"/>
          <p:cNvSpPr txBox="1">
            <a:spLocks/>
          </p:cNvSpPr>
          <p:nvPr/>
        </p:nvSpPr>
        <p:spPr>
          <a:xfrm>
            <a:off x="989013" y="447676"/>
            <a:ext cx="7327900" cy="85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cap="none" dirty="0" smtClean="0">
                <a:latin typeface="+mn-lt"/>
                <a:ea typeface="+mn-ea"/>
                <a:cs typeface="+mn-cs"/>
              </a:rPr>
              <a:t>S’agit-il d’entreprises sociales ? </a:t>
            </a:r>
            <a:endParaRPr lang="fr-FR" sz="32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0825" y="4929188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9167" name="ZoneTexte 33"/>
          <p:cNvSpPr txBox="1">
            <a:spLocks noChangeArrowheads="1"/>
          </p:cNvSpPr>
          <p:nvPr/>
        </p:nvSpPr>
        <p:spPr bwMode="auto">
          <a:xfrm>
            <a:off x="904875" y="4613275"/>
            <a:ext cx="8093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Biocoop</a:t>
            </a:r>
            <a:r>
              <a:rPr lang="fr-FR" altLang="fr-FR" sz="1800" dirty="0"/>
              <a:t>, ensemble de coopératives qui rassemble les producteurs, les consommateurs, les magasins et leurs salariés pour vendre des produits biologiques est-elle une entreprise sociale ? </a:t>
            </a:r>
          </a:p>
        </p:txBody>
      </p:sp>
      <p:sp>
        <p:nvSpPr>
          <p:cNvPr id="25" name="Freeform 38"/>
          <p:cNvSpPr>
            <a:spLocks/>
          </p:cNvSpPr>
          <p:nvPr/>
        </p:nvSpPr>
        <p:spPr bwMode="auto">
          <a:xfrm>
            <a:off x="225425" y="2276475"/>
            <a:ext cx="412750" cy="436563"/>
          </a:xfrm>
          <a:custGeom>
            <a:avLst/>
            <a:gdLst>
              <a:gd name="T0" fmla="*/ 2147483646 w 324"/>
              <a:gd name="T1" fmla="*/ 2147483646 h 403"/>
              <a:gd name="T2" fmla="*/ 2147483646 w 324"/>
              <a:gd name="T3" fmla="*/ 2147483646 h 403"/>
              <a:gd name="T4" fmla="*/ 2147483646 w 324"/>
              <a:gd name="T5" fmla="*/ 2147483646 h 403"/>
              <a:gd name="T6" fmla="*/ 2147483646 w 324"/>
              <a:gd name="T7" fmla="*/ 2147483646 h 403"/>
              <a:gd name="T8" fmla="*/ 2147483646 w 324"/>
              <a:gd name="T9" fmla="*/ 2147483646 h 403"/>
              <a:gd name="T10" fmla="*/ 2147483646 w 324"/>
              <a:gd name="T11" fmla="*/ 2147483646 h 403"/>
              <a:gd name="T12" fmla="*/ 2147483646 w 324"/>
              <a:gd name="T13" fmla="*/ 2147483646 h 403"/>
              <a:gd name="T14" fmla="*/ 2147483646 w 324"/>
              <a:gd name="T15" fmla="*/ 2147483646 h 403"/>
              <a:gd name="T16" fmla="*/ 2147483646 w 324"/>
              <a:gd name="T17" fmla="*/ 2147483646 h 403"/>
              <a:gd name="T18" fmla="*/ 2147483646 w 324"/>
              <a:gd name="T19" fmla="*/ 2147483646 h 403"/>
              <a:gd name="T20" fmla="*/ 2147483646 w 324"/>
              <a:gd name="T21" fmla="*/ 2147483646 h 403"/>
              <a:gd name="T22" fmla="*/ 2147483646 w 324"/>
              <a:gd name="T23" fmla="*/ 2147483646 h 403"/>
              <a:gd name="T24" fmla="*/ 2147483646 w 324"/>
              <a:gd name="T25" fmla="*/ 2147483646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27" name="Freeform 38"/>
          <p:cNvSpPr>
            <a:spLocks/>
          </p:cNvSpPr>
          <p:nvPr/>
        </p:nvSpPr>
        <p:spPr bwMode="auto">
          <a:xfrm>
            <a:off x="225425" y="4076700"/>
            <a:ext cx="412750" cy="436563"/>
          </a:xfrm>
          <a:custGeom>
            <a:avLst/>
            <a:gdLst>
              <a:gd name="T0" fmla="*/ 2147483646 w 324"/>
              <a:gd name="T1" fmla="*/ 2147483646 h 403"/>
              <a:gd name="T2" fmla="*/ 2147483646 w 324"/>
              <a:gd name="T3" fmla="*/ 2147483646 h 403"/>
              <a:gd name="T4" fmla="*/ 2147483646 w 324"/>
              <a:gd name="T5" fmla="*/ 2147483646 h 403"/>
              <a:gd name="T6" fmla="*/ 2147483646 w 324"/>
              <a:gd name="T7" fmla="*/ 2147483646 h 403"/>
              <a:gd name="T8" fmla="*/ 2147483646 w 324"/>
              <a:gd name="T9" fmla="*/ 2147483646 h 403"/>
              <a:gd name="T10" fmla="*/ 2147483646 w 324"/>
              <a:gd name="T11" fmla="*/ 2147483646 h 403"/>
              <a:gd name="T12" fmla="*/ 2147483646 w 324"/>
              <a:gd name="T13" fmla="*/ 2147483646 h 403"/>
              <a:gd name="T14" fmla="*/ 2147483646 w 324"/>
              <a:gd name="T15" fmla="*/ 2147483646 h 403"/>
              <a:gd name="T16" fmla="*/ 2147483646 w 324"/>
              <a:gd name="T17" fmla="*/ 2147483646 h 403"/>
              <a:gd name="T18" fmla="*/ 2147483646 w 324"/>
              <a:gd name="T19" fmla="*/ 2147483646 h 403"/>
              <a:gd name="T20" fmla="*/ 2147483646 w 324"/>
              <a:gd name="T21" fmla="*/ 2147483646 h 403"/>
              <a:gd name="T22" fmla="*/ 2147483646 w 324"/>
              <a:gd name="T23" fmla="*/ 2147483646 h 403"/>
              <a:gd name="T24" fmla="*/ 2147483646 w 324"/>
              <a:gd name="T25" fmla="*/ 2147483646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28" name="Freeform 38"/>
          <p:cNvSpPr>
            <a:spLocks/>
          </p:cNvSpPr>
          <p:nvPr/>
        </p:nvSpPr>
        <p:spPr bwMode="auto">
          <a:xfrm>
            <a:off x="225425" y="5884863"/>
            <a:ext cx="412750" cy="436562"/>
          </a:xfrm>
          <a:custGeom>
            <a:avLst/>
            <a:gdLst>
              <a:gd name="T0" fmla="*/ 2147483646 w 324"/>
              <a:gd name="T1" fmla="*/ 2147483646 h 403"/>
              <a:gd name="T2" fmla="*/ 2147483646 w 324"/>
              <a:gd name="T3" fmla="*/ 2147483646 h 403"/>
              <a:gd name="T4" fmla="*/ 2147483646 w 324"/>
              <a:gd name="T5" fmla="*/ 2147483646 h 403"/>
              <a:gd name="T6" fmla="*/ 2147483646 w 324"/>
              <a:gd name="T7" fmla="*/ 2147483646 h 403"/>
              <a:gd name="T8" fmla="*/ 2147483646 w 324"/>
              <a:gd name="T9" fmla="*/ 2147483646 h 403"/>
              <a:gd name="T10" fmla="*/ 2147483646 w 324"/>
              <a:gd name="T11" fmla="*/ 2147483646 h 403"/>
              <a:gd name="T12" fmla="*/ 2147483646 w 324"/>
              <a:gd name="T13" fmla="*/ 2147483646 h 403"/>
              <a:gd name="T14" fmla="*/ 2147483646 w 324"/>
              <a:gd name="T15" fmla="*/ 2147483646 h 403"/>
              <a:gd name="T16" fmla="*/ 2147483646 w 324"/>
              <a:gd name="T17" fmla="*/ 2147483646 h 403"/>
              <a:gd name="T18" fmla="*/ 2147483646 w 324"/>
              <a:gd name="T19" fmla="*/ 2147483646 h 403"/>
              <a:gd name="T20" fmla="*/ 2147483646 w 324"/>
              <a:gd name="T21" fmla="*/ 2147483646 h 403"/>
              <a:gd name="T22" fmla="*/ 2147483646 w 324"/>
              <a:gd name="T23" fmla="*/ 2147483646 h 403"/>
              <a:gd name="T24" fmla="*/ 2147483646 w 324"/>
              <a:gd name="T25" fmla="*/ 2147483646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31" name="Freeform 39"/>
          <p:cNvSpPr>
            <a:spLocks/>
          </p:cNvSpPr>
          <p:nvPr/>
        </p:nvSpPr>
        <p:spPr bwMode="auto">
          <a:xfrm>
            <a:off x="269875" y="3090863"/>
            <a:ext cx="447675" cy="482600"/>
          </a:xfrm>
          <a:custGeom>
            <a:avLst/>
            <a:gdLst>
              <a:gd name="T0" fmla="*/ 2147483646 w 352"/>
              <a:gd name="T1" fmla="*/ 2147483646 h 380"/>
              <a:gd name="T2" fmla="*/ 2147483646 w 352"/>
              <a:gd name="T3" fmla="*/ 2147483646 h 380"/>
              <a:gd name="T4" fmla="*/ 2147483646 w 352"/>
              <a:gd name="T5" fmla="*/ 2147483646 h 380"/>
              <a:gd name="T6" fmla="*/ 2147483646 w 352"/>
              <a:gd name="T7" fmla="*/ 2147483646 h 380"/>
              <a:gd name="T8" fmla="*/ 2147483646 w 352"/>
              <a:gd name="T9" fmla="*/ 2147483646 h 380"/>
              <a:gd name="T10" fmla="*/ 2147483646 w 352"/>
              <a:gd name="T11" fmla="*/ 2147483646 h 380"/>
              <a:gd name="T12" fmla="*/ 2147483646 w 352"/>
              <a:gd name="T13" fmla="*/ 2147483646 h 380"/>
              <a:gd name="T14" fmla="*/ 2147483646 w 352"/>
              <a:gd name="T15" fmla="*/ 2147483646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32" name="Freeform 39"/>
          <p:cNvSpPr>
            <a:spLocks/>
          </p:cNvSpPr>
          <p:nvPr/>
        </p:nvSpPr>
        <p:spPr bwMode="auto">
          <a:xfrm>
            <a:off x="269875" y="4724400"/>
            <a:ext cx="447675" cy="482600"/>
          </a:xfrm>
          <a:custGeom>
            <a:avLst/>
            <a:gdLst>
              <a:gd name="T0" fmla="*/ 2147483646 w 352"/>
              <a:gd name="T1" fmla="*/ 2147483646 h 380"/>
              <a:gd name="T2" fmla="*/ 2147483646 w 352"/>
              <a:gd name="T3" fmla="*/ 2147483646 h 380"/>
              <a:gd name="T4" fmla="*/ 2147483646 w 352"/>
              <a:gd name="T5" fmla="*/ 2147483646 h 380"/>
              <a:gd name="T6" fmla="*/ 2147483646 w 352"/>
              <a:gd name="T7" fmla="*/ 2147483646 h 380"/>
              <a:gd name="T8" fmla="*/ 2147483646 w 352"/>
              <a:gd name="T9" fmla="*/ 2147483646 h 380"/>
              <a:gd name="T10" fmla="*/ 2147483646 w 352"/>
              <a:gd name="T11" fmla="*/ 2147483646 h 380"/>
              <a:gd name="T12" fmla="*/ 2147483646 w 352"/>
              <a:gd name="T13" fmla="*/ 2147483646 h 380"/>
              <a:gd name="T14" fmla="*/ 2147483646 w 352"/>
              <a:gd name="T15" fmla="*/ 2147483646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86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882775"/>
            <a:ext cx="8747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3" name="Rectangle 47"/>
          <p:cNvSpPr>
            <a:spLocks noChangeArrowheads="1"/>
          </p:cNvSpPr>
          <p:nvPr/>
        </p:nvSpPr>
        <p:spPr bwMode="auto">
          <a:xfrm>
            <a:off x="6980238" y="1363663"/>
            <a:ext cx="8318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7412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571875"/>
            <a:ext cx="1263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466850"/>
            <a:ext cx="609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7" name="Rectangle 63"/>
          <p:cNvSpPr>
            <a:spLocks noChangeArrowheads="1"/>
          </p:cNvSpPr>
          <p:nvPr/>
        </p:nvSpPr>
        <p:spPr bwMode="auto">
          <a:xfrm>
            <a:off x="3405188" y="4259263"/>
            <a:ext cx="1136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7416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03413"/>
            <a:ext cx="7905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9" name="Rectangle 74"/>
          <p:cNvSpPr>
            <a:spLocks noChangeArrowheads="1"/>
          </p:cNvSpPr>
          <p:nvPr/>
        </p:nvSpPr>
        <p:spPr bwMode="auto">
          <a:xfrm>
            <a:off x="403225" y="908050"/>
            <a:ext cx="29527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Alimentation </a:t>
            </a:r>
          </a:p>
        </p:txBody>
      </p:sp>
      <p:sp>
        <p:nvSpPr>
          <p:cNvPr id="40970" name="Rectangle 78"/>
          <p:cNvSpPr>
            <a:spLocks noChangeArrowheads="1"/>
          </p:cNvSpPr>
          <p:nvPr/>
        </p:nvSpPr>
        <p:spPr bwMode="auto">
          <a:xfrm>
            <a:off x="400050" y="4333875"/>
            <a:ext cx="1441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Education </a:t>
            </a:r>
          </a:p>
        </p:txBody>
      </p:sp>
      <p:sp>
        <p:nvSpPr>
          <p:cNvPr id="40971" name="Rectangle 79"/>
          <p:cNvSpPr>
            <a:spLocks noChangeArrowheads="1"/>
          </p:cNvSpPr>
          <p:nvPr/>
        </p:nvSpPr>
        <p:spPr bwMode="auto">
          <a:xfrm>
            <a:off x="6567488" y="2797175"/>
            <a:ext cx="1441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Industrie</a:t>
            </a:r>
          </a:p>
        </p:txBody>
      </p:sp>
      <p:sp>
        <p:nvSpPr>
          <p:cNvPr id="40972" name="Rectangle 80"/>
          <p:cNvSpPr>
            <a:spLocks noChangeArrowheads="1"/>
          </p:cNvSpPr>
          <p:nvPr/>
        </p:nvSpPr>
        <p:spPr bwMode="auto">
          <a:xfrm>
            <a:off x="5219700" y="4384675"/>
            <a:ext cx="17256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Construction</a:t>
            </a:r>
          </a:p>
        </p:txBody>
      </p:sp>
      <p:pic>
        <p:nvPicPr>
          <p:cNvPr id="17421" name="Picture 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1" y="5040313"/>
            <a:ext cx="784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Rectangle 82"/>
          <p:cNvSpPr>
            <a:spLocks noChangeArrowheads="1"/>
          </p:cNvSpPr>
          <p:nvPr/>
        </p:nvSpPr>
        <p:spPr bwMode="auto">
          <a:xfrm>
            <a:off x="411163" y="2911475"/>
            <a:ext cx="27781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Nouvelles technologies</a:t>
            </a:r>
          </a:p>
        </p:txBody>
      </p:sp>
      <p:pic>
        <p:nvPicPr>
          <p:cNvPr id="19471" name="Picture 83" descr="reconnect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46" y="3401009"/>
            <a:ext cx="10033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Rectangle 84"/>
          <p:cNvSpPr>
            <a:spLocks noChangeArrowheads="1"/>
          </p:cNvSpPr>
          <p:nvPr/>
        </p:nvSpPr>
        <p:spPr bwMode="auto">
          <a:xfrm>
            <a:off x="3525838" y="2914650"/>
            <a:ext cx="27908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Ressources humaines</a:t>
            </a:r>
          </a:p>
        </p:txBody>
      </p:sp>
      <p:sp>
        <p:nvSpPr>
          <p:cNvPr id="40977" name="Rectangle 86"/>
          <p:cNvSpPr>
            <a:spLocks noChangeArrowheads="1"/>
          </p:cNvSpPr>
          <p:nvPr/>
        </p:nvSpPr>
        <p:spPr bwMode="auto">
          <a:xfrm>
            <a:off x="3417888" y="1006475"/>
            <a:ext cx="20161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Environnement</a:t>
            </a:r>
          </a:p>
        </p:txBody>
      </p:sp>
      <p:sp>
        <p:nvSpPr>
          <p:cNvPr id="40978" name="Rectangle 88"/>
          <p:cNvSpPr>
            <a:spLocks noChangeArrowheads="1"/>
          </p:cNvSpPr>
          <p:nvPr/>
        </p:nvSpPr>
        <p:spPr bwMode="auto">
          <a:xfrm>
            <a:off x="6411913" y="1001713"/>
            <a:ext cx="24987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Commerce équitable</a:t>
            </a:r>
          </a:p>
        </p:txBody>
      </p:sp>
      <p:sp>
        <p:nvSpPr>
          <p:cNvPr id="40979" name="Rectangle 95"/>
          <p:cNvSpPr>
            <a:spLocks noChangeArrowheads="1"/>
          </p:cNvSpPr>
          <p:nvPr/>
        </p:nvSpPr>
        <p:spPr bwMode="auto">
          <a:xfrm>
            <a:off x="355600" y="981075"/>
            <a:ext cx="2781300" cy="1701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0980" name="Rectangle 96"/>
          <p:cNvSpPr>
            <a:spLocks noChangeArrowheads="1"/>
          </p:cNvSpPr>
          <p:nvPr/>
        </p:nvSpPr>
        <p:spPr bwMode="auto">
          <a:xfrm>
            <a:off x="361950" y="2860675"/>
            <a:ext cx="2781300" cy="14351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0981" name="Rectangle 97"/>
          <p:cNvSpPr>
            <a:spLocks noChangeArrowheads="1"/>
          </p:cNvSpPr>
          <p:nvPr/>
        </p:nvSpPr>
        <p:spPr bwMode="auto">
          <a:xfrm>
            <a:off x="3365500" y="2860675"/>
            <a:ext cx="2781300" cy="14351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0982" name="Rectangle 100"/>
          <p:cNvSpPr>
            <a:spLocks noChangeArrowheads="1"/>
          </p:cNvSpPr>
          <p:nvPr/>
        </p:nvSpPr>
        <p:spPr bwMode="auto">
          <a:xfrm>
            <a:off x="6362700" y="977900"/>
            <a:ext cx="2476500" cy="16986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0983" name="Rectangle 101"/>
          <p:cNvSpPr>
            <a:spLocks noChangeArrowheads="1"/>
          </p:cNvSpPr>
          <p:nvPr/>
        </p:nvSpPr>
        <p:spPr bwMode="auto">
          <a:xfrm>
            <a:off x="3365500" y="981075"/>
            <a:ext cx="2781300" cy="1701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7159625" y="4418013"/>
            <a:ext cx="1666875" cy="1487487"/>
            <a:chOff x="4504" y="1967"/>
            <a:chExt cx="1050" cy="937"/>
          </a:xfrm>
        </p:grpSpPr>
        <p:pic>
          <p:nvPicPr>
            <p:cNvPr id="40999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337"/>
              <a:ext cx="54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0" name="Rectangle 85"/>
            <p:cNvSpPr>
              <a:spLocks noChangeArrowheads="1"/>
            </p:cNvSpPr>
            <p:nvPr/>
          </p:nvSpPr>
          <p:spPr bwMode="auto">
            <a:xfrm>
              <a:off x="4564" y="1967"/>
              <a:ext cx="90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1800" b="1">
                  <a:solidFill>
                    <a:srgbClr val="125AA3"/>
                  </a:solidFill>
                </a:rPr>
                <a:t>Santé</a:t>
              </a:r>
            </a:p>
          </p:txBody>
        </p:sp>
        <p:sp>
          <p:nvSpPr>
            <p:cNvPr id="41001" name="Rectangle 102"/>
            <p:cNvSpPr>
              <a:spLocks noChangeArrowheads="1"/>
            </p:cNvSpPr>
            <p:nvPr/>
          </p:nvSpPr>
          <p:spPr bwMode="auto">
            <a:xfrm>
              <a:off x="4504" y="2000"/>
              <a:ext cx="1050" cy="90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Source Sans Pro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0985" name="Rectangle 103"/>
          <p:cNvSpPr>
            <a:spLocks noChangeArrowheads="1"/>
          </p:cNvSpPr>
          <p:nvPr/>
        </p:nvSpPr>
        <p:spPr bwMode="auto">
          <a:xfrm>
            <a:off x="368300" y="4460875"/>
            <a:ext cx="1606550" cy="14351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0986" name="Rectangle 104"/>
          <p:cNvSpPr>
            <a:spLocks noChangeArrowheads="1"/>
          </p:cNvSpPr>
          <p:nvPr/>
        </p:nvSpPr>
        <p:spPr bwMode="auto">
          <a:xfrm>
            <a:off x="5194300" y="4473575"/>
            <a:ext cx="1774825" cy="14351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0987" name="Rectangle 105"/>
          <p:cNvSpPr>
            <a:spLocks noChangeArrowheads="1"/>
          </p:cNvSpPr>
          <p:nvPr/>
        </p:nvSpPr>
        <p:spPr bwMode="auto">
          <a:xfrm>
            <a:off x="6359525" y="2863850"/>
            <a:ext cx="2478088" cy="14351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7436" name="Picture 106" descr="PROXI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081588"/>
            <a:ext cx="20478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9" name="Rectangle 107"/>
          <p:cNvSpPr>
            <a:spLocks noChangeArrowheads="1"/>
          </p:cNvSpPr>
          <p:nvPr/>
        </p:nvSpPr>
        <p:spPr bwMode="auto">
          <a:xfrm>
            <a:off x="2197100" y="4333875"/>
            <a:ext cx="27162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fr-FR" altLang="fr-FR" sz="1800" b="1">
                <a:solidFill>
                  <a:srgbClr val="125AA3"/>
                </a:solidFill>
              </a:rPr>
              <a:t>Services à la personne</a:t>
            </a:r>
          </a:p>
        </p:txBody>
      </p:sp>
      <p:sp>
        <p:nvSpPr>
          <p:cNvPr id="40990" name="Rectangle 109"/>
          <p:cNvSpPr>
            <a:spLocks noChangeArrowheads="1"/>
          </p:cNvSpPr>
          <p:nvPr/>
        </p:nvSpPr>
        <p:spPr bwMode="auto">
          <a:xfrm>
            <a:off x="2171700" y="4460875"/>
            <a:ext cx="2813050" cy="14351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40991" name="Picture 1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099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1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099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3" name="Picture 1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099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73" t="31006" r="69263" b="62022"/>
          <a:stretch>
            <a:fillRect/>
          </a:stretch>
        </p:blipFill>
        <p:spPr bwMode="auto">
          <a:xfrm>
            <a:off x="3886200" y="1752600"/>
            <a:ext cx="1193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9" t="3149" r="65491" b="4443"/>
          <a:stretch>
            <a:fillRect/>
          </a:stretch>
        </p:blipFill>
        <p:spPr bwMode="auto">
          <a:xfrm>
            <a:off x="6567488" y="3462338"/>
            <a:ext cx="15001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28625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2800" b="1" dirty="0">
                <a:latin typeface="Calibri" pitchFamily="34" charset="0"/>
                <a:ea typeface="+mj-ea"/>
                <a:cs typeface="Calibri" pitchFamily="34" charset="0"/>
              </a:rPr>
              <a:t>Des secteurs d’activité variés</a:t>
            </a:r>
          </a:p>
        </p:txBody>
      </p:sp>
      <p:pic>
        <p:nvPicPr>
          <p:cNvPr id="17445" name="Picture 2" descr="http://madouchka.illustrateur.org/files/2012/10/Logo-Puerto-Caca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90713"/>
            <a:ext cx="1217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Image 41" descr="logo Enactus 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1525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9989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mouves avec masques</Template>
  <TotalTime>1702</TotalTime>
  <Words>2021</Words>
  <Application>Microsoft Office PowerPoint</Application>
  <PresentationFormat>Affichage à l'écran (4:3)</PresentationFormat>
  <Paragraphs>328</Paragraphs>
  <Slides>31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1_Conception personnalisée</vt:lpstr>
      <vt:lpstr>Conception personnalisée</vt:lpstr>
      <vt:lpstr>Diapositive 1</vt:lpstr>
      <vt:lpstr>L’Entreprise sociale : qu’est-ce que c’est ?</vt:lpstr>
      <vt:lpstr>L’Entreprise sociale : c’est…</vt:lpstr>
      <vt:lpstr>L’Entreprise sociale : c’est…</vt:lpstr>
      <vt:lpstr>L’Entreprise sociale : les 4 piliers</vt:lpstr>
      <vt:lpstr>Diapositive 6</vt:lpstr>
      <vt:lpstr>L’Entreprise sociale : au croisement de trois mondes </vt:lpstr>
      <vt:lpstr>Diapositive 8</vt:lpstr>
      <vt:lpstr>Diapositive 9</vt:lpstr>
      <vt:lpstr>Diapositive 10</vt:lpstr>
      <vt:lpstr>Les entreprises sociales – une source d’innovations</vt:lpstr>
      <vt:lpstr>Des modèles divers, un seul objectif : l’efficacité économique au service de l’intérêt général</vt:lpstr>
      <vt:lpstr>Diapositive 13</vt:lpstr>
      <vt:lpstr>Focus sur la Ruche qui dit Oui !</vt:lpstr>
      <vt:lpstr>Focus sur la Ruche qui dit Oui !</vt:lpstr>
      <vt:lpstr>Focus sur la Ruche qui dit Oui !</vt:lpstr>
      <vt:lpstr> Focus sur microDon!</vt:lpstr>
      <vt:lpstr> Focus sur microDon!</vt:lpstr>
      <vt:lpstr> Focus sur microDon!</vt:lpstr>
      <vt:lpstr>Une entreprise… sociale !</vt:lpstr>
      <vt:lpstr>Une entreprise…sociale !</vt:lpstr>
      <vt:lpstr>Un entrepreneur en chair et en os : Fabien de Castilla</vt:lpstr>
      <vt:lpstr>L’économie sociale et solidaire (ESS) : une (longue) histoire</vt:lpstr>
      <vt:lpstr>Diapositive 24</vt:lpstr>
      <vt:lpstr>L’économie sociale et solidaire - les chiffres clés</vt:lpstr>
      <vt:lpstr>L’économie sociale et solidaire – une grande famille pas toujours unie</vt:lpstr>
      <vt:lpstr>Diapositive 27</vt:lpstr>
      <vt:lpstr>Diapositive 28</vt:lpstr>
      <vt:lpstr>Le Mouves qu’est-ce c’est ? </vt:lpstr>
      <vt:lpstr>Le Mouves – typologie des adhérents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Mouves</dc:title>
  <dc:creator>lmalapert</dc:creator>
  <cp:lastModifiedBy>edouard marchand</cp:lastModifiedBy>
  <cp:revision>170</cp:revision>
  <dcterms:created xsi:type="dcterms:W3CDTF">2014-11-03T10:26:59Z</dcterms:created>
  <dcterms:modified xsi:type="dcterms:W3CDTF">2017-01-13T14:26:57Z</dcterms:modified>
</cp:coreProperties>
</file>