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3" r:id="rId8"/>
    <p:sldId id="261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80" d="100"/>
          <a:sy n="80" d="100"/>
        </p:scale>
        <p:origin x="53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27B0BF-40ED-49A8-89AB-93F09680A7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FFA0FFD-5EBC-420B-8CE6-FC9D8939F6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6BFCB7-3214-4BD9-8D34-917B336DC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58D96-AF68-4EF5-91DE-48410C2055F3}" type="datetimeFigureOut">
              <a:rPr lang="fr-FR" smtClean="0"/>
              <a:t>16/03/2020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12AE5A-CC27-47A5-8C8D-1E6D9D703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B665D5-4F33-4C6F-A3A5-9A556F343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41E9D-2B72-4B13-8B3A-5A1F2276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8980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5FFC6D-E630-4F84-BED0-16A9C9988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3779C2A-F874-46F0-B92D-CBF3A39958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C5639F-E826-474F-90A3-5178362BF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58D96-AF68-4EF5-91DE-48410C2055F3}" type="datetimeFigureOut">
              <a:rPr lang="fr-FR" smtClean="0"/>
              <a:t>16/03/2020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A7EB42-11CD-4F6C-995F-44A008B85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951A59-E29F-4495-9D9B-B46F9B8F4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41E9D-2B72-4B13-8B3A-5A1F2276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2964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82F6177-ACE8-485E-8AD3-CBDB23506A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A48D21D-D42D-4F6F-B535-2A6B1E66A3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9326E2-7ACB-488E-B524-218895922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58D96-AF68-4EF5-91DE-48410C2055F3}" type="datetimeFigureOut">
              <a:rPr lang="fr-FR" smtClean="0"/>
              <a:t>16/03/2020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591079-B30D-4573-9FFD-F3291162D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078AC4-2279-4DFE-8C41-FBC7B5062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41E9D-2B72-4B13-8B3A-5A1F2276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9489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8F5F43-2F9C-4682-915B-439C0E859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1AEDCF-CD03-49F9-81C3-7A9B1E5B3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D237D5-1ED9-4C48-AEE4-3C850256E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58D96-AF68-4EF5-91DE-48410C2055F3}" type="datetimeFigureOut">
              <a:rPr lang="fr-FR" smtClean="0"/>
              <a:t>16/03/2020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BB7FFF-2446-4722-BDF4-4EBE58378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154C17-B1F0-43CF-B007-199545E20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41E9D-2B72-4B13-8B3A-5A1F2276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121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10CAD8-1814-4764-8D4A-A3E432EB7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B0596B5-526F-4D88-B158-35BE36A9DE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598C01-B30E-443F-9E67-181631914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58D96-AF68-4EF5-91DE-48410C2055F3}" type="datetimeFigureOut">
              <a:rPr lang="fr-FR" smtClean="0"/>
              <a:t>16/03/2020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A748A9-EEA6-468A-B1D4-EC481BAFF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DA57C6-794A-4D63-9288-CD57F7E48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41E9D-2B72-4B13-8B3A-5A1F2276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6243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7E1C32-6EC8-4797-8D47-DDD76F01E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28BFC6-B473-45FE-8887-B104874B5F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0C64D0B-93A9-4171-92B8-0C6B611B35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5EFD5D1-6EAF-41A3-B798-7D4E0C2C1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58D96-AF68-4EF5-91DE-48410C2055F3}" type="datetimeFigureOut">
              <a:rPr lang="fr-FR" smtClean="0"/>
              <a:t>16/03/2020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9FA3660-5BFB-435C-B6AB-E674048FB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F605DF6-B507-4642-B5EC-B4940F225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41E9D-2B72-4B13-8B3A-5A1F2276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243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5E3DC6-C1DE-4D56-A27E-A45741C0D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1F22077-6C04-418D-8791-DAAF02B99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BB7304C-A817-44A9-95A6-D3BA3D51B7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EA85CBD-C930-4C7F-A084-7C160A421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031DBA2-49FC-4FCA-B9BD-F57DF17E95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561E822-DC22-4278-BE52-FAACB8A6E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58D96-AF68-4EF5-91DE-48410C2055F3}" type="datetimeFigureOut">
              <a:rPr lang="fr-FR" smtClean="0"/>
              <a:t>16/03/2020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687FA4A-A4B3-4F83-AFB9-A579E89C3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FC1E147-6964-4E16-876E-FAC1AC1B9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41E9D-2B72-4B13-8B3A-5A1F2276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288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EE62E3-0780-4EB2-BE28-3AD74F1B9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7A24D7F-F665-412D-9512-6F5B27B78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58D96-AF68-4EF5-91DE-48410C2055F3}" type="datetimeFigureOut">
              <a:rPr lang="fr-FR" smtClean="0"/>
              <a:t>16/03/2020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F0612D7-5154-4BC1-AAA3-337944A0A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71815DB-3709-4A0C-98D6-38D7B6CC0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41E9D-2B72-4B13-8B3A-5A1F2276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0470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4841664-022B-4F10-8308-40AC3A5A5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58D96-AF68-4EF5-91DE-48410C2055F3}" type="datetimeFigureOut">
              <a:rPr lang="fr-FR" smtClean="0"/>
              <a:t>16/03/2020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62A5119-397E-4CA3-8E60-696EE4CC0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BBFE393-55F9-44B7-8787-53AC52CEA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41E9D-2B72-4B13-8B3A-5A1F2276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448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C3ACDD-F79C-4CE8-8F64-823609907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E005E5-E80C-443C-9822-CCC333ECF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36A46EA-C4A8-468C-AEBB-0475B19DDA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98A0FAE-3132-44C6-A293-4F14D645C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58D96-AF68-4EF5-91DE-48410C2055F3}" type="datetimeFigureOut">
              <a:rPr lang="fr-FR" smtClean="0"/>
              <a:t>16/03/2020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627880-A26C-4EBF-B8FE-2B913A0B8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891F69F-09BC-4E02-A516-3AED1ED9E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41E9D-2B72-4B13-8B3A-5A1F2276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0685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8BC834-1836-4EE5-BFD5-3B276FBE2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9534295-B763-4DC5-B3D4-CC14B50FAD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B181E90-3BBF-461F-A118-EC1D19F80A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74DA00B-FDBC-4ABD-B8A8-F98BD380F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58D96-AF68-4EF5-91DE-48410C2055F3}" type="datetimeFigureOut">
              <a:rPr lang="fr-FR" smtClean="0"/>
              <a:t>16/03/2020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3A803D4-BDB8-48A0-91A2-E0332BB88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882250E-CBD6-4361-BE0D-AA48C5262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41E9D-2B72-4B13-8B3A-5A1F2276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7474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EB9C1EF-B879-4E7C-A6C0-453691A6C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3B7E73-9A8F-46A8-98AE-6A59E248D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7FCD3A-E15B-42E7-A9B8-012C58BCC9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58D96-AF68-4EF5-91DE-48410C2055F3}" type="datetimeFigureOut">
              <a:rPr lang="fr-FR" smtClean="0"/>
              <a:t>16/03/2020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BD3CED-BFDE-44DF-B3F7-6AE17C45A5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B78359-17AB-4D79-BE60-892B4AADFB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41E9D-2B72-4B13-8B3A-5A1F2276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1122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mpots.gouv.fr/portail/node/9751" TargetMode="External"/><Relationship Id="rId2" Type="http://schemas.openxmlformats.org/officeDocument/2006/relationships/hyperlink" Target="https://www.impots.gouv.fr/portail/node/1346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rssaf.fr/portail/home/actualites/autres-actualites/epidemie-de-coronavirus.html" TargetMode="External"/><Relationship Id="rId2" Type="http://schemas.openxmlformats.org/officeDocument/2006/relationships/hyperlink" Target="https://www.urssaf.fr/portail/home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eist.bercy.gouv.fr/" TargetMode="External"/><Relationship Id="rId2" Type="http://schemas.openxmlformats.org/officeDocument/2006/relationships/hyperlink" Target="https://mediateur-credit.banque-france.fr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se.bpifrance.fr/coronavirus-bpifrance-active-des-mesures-exceptionnelles-de-soutien-aux-entreprises-dont-lactivite-est-impactee-par-lepidemie-et-met-en-place-un-numero-vert-pour-leur-en-faciliter-lacces/" TargetMode="External"/><Relationship Id="rId2" Type="http://schemas.openxmlformats.org/officeDocument/2006/relationships/hyperlink" Target="https://bpifrance-creation.fr/entrepreneur/actualites/aides-entreprises-impactees-coronavirus-covid-19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onomie.gouv.fr/mesures-exceptionnelles-urssaf-et-services-impots-entreprises" TargetMode="External"/><Relationship Id="rId2" Type="http://schemas.openxmlformats.org/officeDocument/2006/relationships/hyperlink" Target="https://www.economie.gouv.fr/coronavirus-soutien-entreprise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conomie.gouv.fr/files/files/PDF/2020/Coronavirus-MINEFI-10032020.pdf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865C35-1A1C-41CD-8381-A128530885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6825" y="271303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dirty="0"/>
              <a:t>START UP </a:t>
            </a:r>
            <a:br>
              <a:rPr lang="fr-FR" dirty="0"/>
            </a:br>
            <a:r>
              <a:rPr lang="fr-FR" dirty="0"/>
              <a:t>et</a:t>
            </a:r>
            <a:br>
              <a:rPr lang="fr-FR" dirty="0"/>
            </a:br>
            <a:br>
              <a:rPr lang="fr-FR" dirty="0"/>
            </a:br>
            <a:r>
              <a:rPr lang="fr-FR" dirty="0"/>
              <a:t>CORONA   virus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073E676-4859-4DCE-A468-5794409A80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17A433D-F164-4F99-AF22-24D2447393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970" y="25097"/>
            <a:ext cx="5141617" cy="1229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965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F344EA-9A9F-4E1F-9EA5-0A800E1E9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Dynamique   du  marche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F38ACC-050B-4661-8390-B0D3C7D2F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33500"/>
            <a:ext cx="10991850" cy="5262563"/>
          </a:xfrm>
        </p:spPr>
        <p:txBody>
          <a:bodyPr/>
          <a:lstStyle/>
          <a:p>
            <a:r>
              <a:rPr lang="fr-FR" dirty="0"/>
              <a:t>L  ensemble  du  marche   est   concerne</a:t>
            </a:r>
          </a:p>
          <a:p>
            <a:pPr lvl="1"/>
            <a:r>
              <a:rPr lang="fr-FR" dirty="0" err="1"/>
              <a:t>Reactualiser</a:t>
            </a:r>
            <a:r>
              <a:rPr lang="fr-FR" dirty="0"/>
              <a:t>  la   liste   des  </a:t>
            </a:r>
            <a:r>
              <a:rPr lang="fr-FR" dirty="0" err="1"/>
              <a:t>competiteurs</a:t>
            </a:r>
            <a:r>
              <a:rPr lang="fr-FR" dirty="0"/>
              <a:t>  de  l  </a:t>
            </a:r>
            <a:r>
              <a:rPr lang="fr-FR" dirty="0" err="1"/>
              <a:t>ecosysteme</a:t>
            </a:r>
            <a:endParaRPr lang="fr-FR" dirty="0"/>
          </a:p>
          <a:p>
            <a:pPr lvl="1"/>
            <a:r>
              <a:rPr lang="fr-FR" dirty="0"/>
              <a:t>Mettre   ces   </a:t>
            </a:r>
            <a:r>
              <a:rPr lang="fr-FR" dirty="0" err="1"/>
              <a:t>competiteurs</a:t>
            </a:r>
            <a:r>
              <a:rPr lang="fr-FR" dirty="0"/>
              <a:t>   sous  surveillance</a:t>
            </a:r>
          </a:p>
          <a:p>
            <a:pPr lvl="2"/>
            <a:r>
              <a:rPr lang="fr-FR" dirty="0"/>
              <a:t>Repartir   cette  tache   sur   l  </a:t>
            </a:r>
            <a:r>
              <a:rPr lang="fr-FR" dirty="0" err="1"/>
              <a:t>equipe</a:t>
            </a:r>
            <a:r>
              <a:rPr lang="fr-FR" dirty="0"/>
              <a:t>  interne    et  les  membres  du   CS</a:t>
            </a:r>
          </a:p>
          <a:p>
            <a:pPr lvl="2"/>
            <a:endParaRPr lang="fr-FR" dirty="0"/>
          </a:p>
          <a:p>
            <a:pPr lvl="1"/>
            <a:r>
              <a:rPr lang="fr-FR" dirty="0"/>
              <a:t>Certains  </a:t>
            </a:r>
            <a:r>
              <a:rPr lang="fr-FR" dirty="0" err="1"/>
              <a:t>competiteurs</a:t>
            </a:r>
            <a:r>
              <a:rPr lang="fr-FR" dirty="0"/>
              <a:t>  vont  </a:t>
            </a:r>
            <a:r>
              <a:rPr lang="fr-FR" dirty="0" err="1"/>
              <a:t>etre</a:t>
            </a:r>
            <a:r>
              <a:rPr lang="fr-FR" dirty="0"/>
              <a:t>  en   </a:t>
            </a:r>
            <a:r>
              <a:rPr lang="fr-FR" dirty="0" err="1"/>
              <a:t>difficultes</a:t>
            </a:r>
            <a:r>
              <a:rPr lang="fr-FR" dirty="0"/>
              <a:t>…ce    sont   des  </a:t>
            </a:r>
            <a:r>
              <a:rPr lang="fr-FR" dirty="0" err="1"/>
              <a:t>opportunites</a:t>
            </a:r>
            <a:r>
              <a:rPr lang="fr-FR" dirty="0"/>
              <a:t>  de  rapprochement</a:t>
            </a:r>
          </a:p>
          <a:p>
            <a:pPr lvl="2"/>
            <a:r>
              <a:rPr lang="fr-FR" dirty="0"/>
              <a:t>A  condition  d  avoir   la  sante  </a:t>
            </a:r>
            <a:r>
              <a:rPr lang="fr-FR" dirty="0" err="1"/>
              <a:t>financiere</a:t>
            </a:r>
            <a:r>
              <a:rPr lang="fr-FR" dirty="0"/>
              <a:t>   correspondante</a:t>
            </a:r>
          </a:p>
          <a:p>
            <a:pPr lvl="3"/>
            <a:r>
              <a:rPr lang="fr-FR" dirty="0"/>
              <a:t>A  ceux   qui   sont  en  </a:t>
            </a:r>
            <a:r>
              <a:rPr lang="fr-FR" dirty="0" err="1"/>
              <a:t>levee</a:t>
            </a:r>
            <a:r>
              <a:rPr lang="fr-FR" dirty="0"/>
              <a:t> de  fonds   ne  pas   baisser  les   bras</a:t>
            </a:r>
          </a:p>
          <a:p>
            <a:pPr lvl="3"/>
            <a:r>
              <a:rPr lang="fr-FR" dirty="0"/>
              <a:t>A  ceux   qui  peuvent   lever  des   fonds   ne   pas   </a:t>
            </a:r>
            <a:r>
              <a:rPr lang="fr-FR" dirty="0" err="1"/>
              <a:t>hesiter</a:t>
            </a:r>
            <a:endParaRPr lang="fr-FR" dirty="0"/>
          </a:p>
          <a:p>
            <a:pPr lvl="3"/>
            <a:r>
              <a:rPr lang="fr-FR" dirty="0"/>
              <a:t>A  ceux   qui   peuvent    lever  dette  bancaire…ne  pas   </a:t>
            </a:r>
            <a:r>
              <a:rPr lang="fr-FR" dirty="0" err="1"/>
              <a:t>hesiter</a:t>
            </a:r>
            <a:r>
              <a:rPr lang="fr-FR" dirty="0"/>
              <a:t> </a:t>
            </a:r>
          </a:p>
          <a:p>
            <a:pPr lvl="2"/>
            <a:r>
              <a:rPr lang="fr-FR" dirty="0" err="1"/>
              <a:t>Etre</a:t>
            </a:r>
            <a:r>
              <a:rPr lang="fr-FR" dirty="0"/>
              <a:t>  en  mesure  de faire   deal  </a:t>
            </a:r>
            <a:r>
              <a:rPr lang="fr-FR" dirty="0" err="1"/>
              <a:t>tres</a:t>
            </a:r>
            <a:r>
              <a:rPr lang="fr-FR" dirty="0"/>
              <a:t>  </a:t>
            </a:r>
            <a:r>
              <a:rPr lang="fr-FR" dirty="0" err="1"/>
              <a:t>tres</a:t>
            </a:r>
            <a:r>
              <a:rPr lang="fr-FR" dirty="0"/>
              <a:t>  rapidement</a:t>
            </a:r>
          </a:p>
          <a:p>
            <a:pPr lvl="2"/>
            <a:r>
              <a:rPr lang="fr-FR" dirty="0"/>
              <a:t>A  ceux   qui   sont  en cours  de  deal    </a:t>
            </a:r>
            <a:r>
              <a:rPr lang="fr-FR" dirty="0" err="1"/>
              <a:t>accelerer</a:t>
            </a:r>
            <a:r>
              <a:rPr lang="fr-FR" dirty="0"/>
              <a:t>  le   processus</a:t>
            </a:r>
          </a:p>
        </p:txBody>
      </p:sp>
    </p:spTree>
    <p:extLst>
      <p:ext uri="{BB962C8B-B14F-4D97-AF65-F5344CB8AC3E}">
        <p14:creationId xmlns:p14="http://schemas.microsoft.com/office/powerpoint/2010/main" val="2870021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E0FAF3-A439-45AA-91CF-4D849F889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AG /  statuts  /  pacte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1C9F7C-DAF9-4FB1-8795-71CB6896E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Lors   des AG   ,   tester        les  intentions  et  </a:t>
            </a:r>
            <a:r>
              <a:rPr lang="fr-FR" dirty="0" err="1"/>
              <a:t>possibilites</a:t>
            </a:r>
            <a:r>
              <a:rPr lang="fr-FR" dirty="0"/>
              <a:t>  des     investisseurs   pour    suivre   en  CCA   ou   en  OC</a:t>
            </a:r>
          </a:p>
          <a:p>
            <a:pPr lvl="1"/>
            <a:r>
              <a:rPr lang="fr-FR" dirty="0"/>
              <a:t>Si   OK     mettre  en  place   pour  une   </a:t>
            </a:r>
            <a:r>
              <a:rPr lang="fr-FR" dirty="0" err="1"/>
              <a:t>duree</a:t>
            </a:r>
            <a:r>
              <a:rPr lang="fr-FR" dirty="0"/>
              <a:t>  de  l ordre  d  1  an</a:t>
            </a:r>
          </a:p>
          <a:p>
            <a:pPr lvl="1"/>
            <a:endParaRPr lang="fr-FR" dirty="0"/>
          </a:p>
          <a:p>
            <a:r>
              <a:rPr lang="fr-FR" dirty="0"/>
              <a:t>Faire  relecture    des  clauses   du   pacte  et   </a:t>
            </a:r>
            <a:r>
              <a:rPr lang="fr-FR" dirty="0" err="1"/>
              <a:t>particulierement</a:t>
            </a:r>
            <a:r>
              <a:rPr lang="fr-FR" dirty="0"/>
              <a:t>  celles  de  </a:t>
            </a:r>
            <a:r>
              <a:rPr lang="fr-FR" dirty="0" err="1"/>
              <a:t>liquidite</a:t>
            </a:r>
            <a:r>
              <a:rPr lang="fr-FR" dirty="0"/>
              <a:t>   pour   les   adapter</a:t>
            </a:r>
          </a:p>
          <a:p>
            <a:pPr lvl="1"/>
            <a:r>
              <a:rPr lang="fr-FR" dirty="0" err="1"/>
              <a:t>Prevoir</a:t>
            </a:r>
            <a:r>
              <a:rPr lang="fr-FR" dirty="0"/>
              <a:t>   </a:t>
            </a:r>
            <a:r>
              <a:rPr lang="fr-FR" dirty="0" err="1"/>
              <a:t>eventuellement</a:t>
            </a:r>
            <a:r>
              <a:rPr lang="fr-FR" dirty="0"/>
              <a:t>   des   liquides  partielles   entre   historiques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5440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450444-6513-4D24-899E-26A9A08A6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Comite   </a:t>
            </a:r>
            <a:r>
              <a:rPr lang="fr-FR" dirty="0" err="1"/>
              <a:t>strategique</a:t>
            </a:r>
            <a:r>
              <a:rPr lang="fr-FR" dirty="0"/>
              <a:t> 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DA2CDA-A067-4057-B908-1DF64F2FC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Provoquer   des  comites  </a:t>
            </a:r>
            <a:r>
              <a:rPr lang="fr-FR" dirty="0" err="1"/>
              <a:t>strategiques</a:t>
            </a:r>
            <a:r>
              <a:rPr lang="fr-FR" dirty="0"/>
              <a:t>   </a:t>
            </a:r>
            <a:r>
              <a:rPr lang="fr-FR" dirty="0" err="1"/>
              <a:t>suplementaires</a:t>
            </a:r>
            <a:r>
              <a:rPr lang="fr-FR" dirty="0"/>
              <a:t>   </a:t>
            </a:r>
          </a:p>
          <a:p>
            <a:pPr lvl="1"/>
            <a:r>
              <a:rPr lang="fr-FR" dirty="0"/>
              <a:t>Pour   bien  comprendre   la   situation   exacte  de  l  entreprise/</a:t>
            </a:r>
            <a:r>
              <a:rPr lang="fr-FR" dirty="0" err="1"/>
              <a:t>ecosysteme</a:t>
            </a:r>
            <a:endParaRPr lang="fr-FR" dirty="0"/>
          </a:p>
          <a:p>
            <a:pPr lvl="1"/>
            <a:r>
              <a:rPr lang="fr-FR" dirty="0"/>
              <a:t>Pour  mettre   en place   les   </a:t>
            </a:r>
            <a:r>
              <a:rPr lang="fr-FR" dirty="0" err="1"/>
              <a:t>metrics</a:t>
            </a:r>
            <a:r>
              <a:rPr lang="fr-FR" dirty="0"/>
              <a:t>  ad   hoc</a:t>
            </a:r>
          </a:p>
          <a:p>
            <a:pPr lvl="1"/>
            <a:r>
              <a:rPr lang="fr-FR" dirty="0"/>
              <a:t>Pour  repartir   les  taches</a:t>
            </a:r>
          </a:p>
          <a:p>
            <a:pPr lvl="1"/>
            <a:r>
              <a:rPr lang="fr-FR" dirty="0"/>
              <a:t>Pour   se  </a:t>
            </a:r>
            <a:r>
              <a:rPr lang="fr-FR" dirty="0" err="1"/>
              <a:t>preparer</a:t>
            </a:r>
            <a:r>
              <a:rPr lang="fr-FR" dirty="0"/>
              <a:t>      a toute  </a:t>
            </a:r>
            <a:r>
              <a:rPr lang="fr-FR" dirty="0" err="1"/>
              <a:t>eventualite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96566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4E02FE-D1B1-4C17-801C-4B6F07943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Urgence   et  calme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4B122F-14EC-438B-BBDC-B2A62016F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La   </a:t>
            </a:r>
            <a:r>
              <a:rPr lang="fr-FR" dirty="0" err="1"/>
              <a:t>periode</a:t>
            </a:r>
            <a:r>
              <a:rPr lang="fr-FR" dirty="0"/>
              <a:t>  de  crise  actuelle    va probablement durer  plusieurs   mois</a:t>
            </a:r>
          </a:p>
          <a:p>
            <a:endParaRPr lang="fr-FR" dirty="0"/>
          </a:p>
          <a:p>
            <a:r>
              <a:rPr lang="fr-FR" dirty="0"/>
              <a:t>Il  faut   </a:t>
            </a:r>
            <a:r>
              <a:rPr lang="fr-FR" dirty="0" err="1"/>
              <a:t>etre</a:t>
            </a:r>
            <a:r>
              <a:rPr lang="fr-FR" dirty="0"/>
              <a:t>   sur  la  </a:t>
            </a:r>
            <a:r>
              <a:rPr lang="fr-FR" dirty="0" err="1"/>
              <a:t>defensive</a:t>
            </a:r>
            <a:r>
              <a:rPr lang="fr-FR" dirty="0"/>
              <a:t>   et   s  organiser  pour   durer   et  ne  pas  </a:t>
            </a:r>
            <a:r>
              <a:rPr lang="fr-FR" dirty="0" err="1"/>
              <a:t>decevoir</a:t>
            </a:r>
            <a:r>
              <a:rPr lang="fr-FR" dirty="0"/>
              <a:t>   les  clients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Il  faut    </a:t>
            </a:r>
            <a:r>
              <a:rPr lang="fr-FR" dirty="0" err="1"/>
              <a:t>etre</a:t>
            </a:r>
            <a:r>
              <a:rPr lang="fr-FR" dirty="0"/>
              <a:t>   offensif  car   le  marche    va   bouger   et  le  champ  </a:t>
            </a:r>
            <a:r>
              <a:rPr lang="fr-FR" dirty="0" err="1"/>
              <a:t>competitif</a:t>
            </a:r>
            <a:r>
              <a:rPr lang="fr-FR" dirty="0"/>
              <a:t>  va   ouvrir  des  </a:t>
            </a:r>
            <a:r>
              <a:rPr lang="fr-FR" dirty="0" err="1"/>
              <a:t>opportunites</a:t>
            </a:r>
            <a:r>
              <a:rPr lang="fr-FR" dirty="0"/>
              <a:t>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25D36B6-2337-4CF0-9140-37994ACAD86E}"/>
              </a:ext>
            </a:extLst>
          </p:cNvPr>
          <p:cNvSpPr txBox="1"/>
          <p:nvPr/>
        </p:nvSpPr>
        <p:spPr>
          <a:xfrm>
            <a:off x="9172575" y="6305550"/>
            <a:ext cx="2705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Guy  DURAND</a:t>
            </a:r>
          </a:p>
        </p:txBody>
      </p:sp>
    </p:spTree>
    <p:extLst>
      <p:ext uri="{BB962C8B-B14F-4D97-AF65-F5344CB8AC3E}">
        <p14:creationId xmlns:p14="http://schemas.microsoft.com/office/powerpoint/2010/main" val="3448968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860796-B4EE-4D43-917D-BA29B45EF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Actions  </a:t>
            </a:r>
            <a:r>
              <a:rPr lang="fr-FR" dirty="0" err="1"/>
              <a:t>defensives</a:t>
            </a:r>
            <a:r>
              <a:rPr lang="fr-FR" dirty="0"/>
              <a:t>  a  entreprendre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F4D016-F547-4AC5-A354-8B9E06ACA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Face   a      crainte   sur  </a:t>
            </a:r>
            <a:r>
              <a:rPr lang="fr-FR" dirty="0" err="1"/>
              <a:t>tresorerie</a:t>
            </a:r>
            <a:endParaRPr lang="fr-FR" dirty="0"/>
          </a:p>
          <a:p>
            <a:pPr lvl="1"/>
            <a:r>
              <a:rPr lang="fr-FR" dirty="0"/>
              <a:t>Mesures    de   </a:t>
            </a:r>
            <a:r>
              <a:rPr lang="fr-FR" dirty="0" err="1"/>
              <a:t>decalage</a:t>
            </a:r>
            <a:r>
              <a:rPr lang="fr-FR" dirty="0"/>
              <a:t>   des charges  sociales</a:t>
            </a:r>
          </a:p>
          <a:p>
            <a:pPr lvl="1"/>
            <a:r>
              <a:rPr lang="fr-FR" dirty="0"/>
              <a:t>Mesures  fiscales    /TVA/  </a:t>
            </a:r>
            <a:r>
              <a:rPr lang="fr-FR" dirty="0" err="1"/>
              <a:t>impots</a:t>
            </a:r>
            <a:endParaRPr lang="fr-FR" dirty="0"/>
          </a:p>
          <a:p>
            <a:pPr lvl="1"/>
            <a:r>
              <a:rPr lang="fr-FR" dirty="0"/>
              <a:t>Etalement   des  dettes  et  remboursement  </a:t>
            </a:r>
            <a:r>
              <a:rPr lang="fr-FR" dirty="0" err="1"/>
              <a:t>prets</a:t>
            </a:r>
            <a:endParaRPr lang="fr-FR" dirty="0"/>
          </a:p>
          <a:p>
            <a:pPr lvl="1"/>
            <a:r>
              <a:rPr lang="fr-FR" dirty="0" err="1"/>
              <a:t>Chomage</a:t>
            </a:r>
            <a:r>
              <a:rPr lang="fr-FR" dirty="0"/>
              <a:t>   partiel</a:t>
            </a:r>
          </a:p>
          <a:p>
            <a:r>
              <a:rPr lang="fr-FR" dirty="0"/>
              <a:t>S  assurer   du  bon  fonctionnement   des   approvisionnements</a:t>
            </a:r>
          </a:p>
          <a:p>
            <a:r>
              <a:rPr lang="fr-FR" dirty="0"/>
              <a:t>S  assurer   du   bon  </a:t>
            </a:r>
            <a:r>
              <a:rPr lang="fr-FR" dirty="0" err="1"/>
              <a:t>reglement</a:t>
            </a:r>
            <a:r>
              <a:rPr lang="fr-FR" dirty="0"/>
              <a:t>    des  factures  clients</a:t>
            </a:r>
          </a:p>
        </p:txBody>
      </p:sp>
    </p:spTree>
    <p:extLst>
      <p:ext uri="{BB962C8B-B14F-4D97-AF65-F5344CB8AC3E}">
        <p14:creationId xmlns:p14="http://schemas.microsoft.com/office/powerpoint/2010/main" val="2722946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771067-0B52-4BF6-BABA-161C9CDEE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Impots.gouv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A39BB7-10EE-4723-8205-0B728242C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cap="all" dirty="0"/>
              <a:t>MESURES EXCEPTIONNELLES DE DÉLAIS OU DE REMISE POUR ACCOMPAGNER LES ENTREPRISES EN DIFFICULTÉ</a:t>
            </a:r>
          </a:p>
          <a:p>
            <a:pPr lvl="1"/>
            <a:r>
              <a:rPr lang="fr-FR" dirty="0">
                <a:hlinkClick r:id="rId2"/>
              </a:rPr>
              <a:t>https://www.impots.gouv.fr/portail/node/13465</a:t>
            </a:r>
            <a:endParaRPr lang="fr-FR" dirty="0"/>
          </a:p>
          <a:p>
            <a:pPr lvl="2"/>
            <a:r>
              <a:rPr lang="fr-FR" dirty="0"/>
              <a:t> </a:t>
            </a:r>
            <a:r>
              <a:rPr lang="fr-FR" b="1" dirty="0"/>
              <a:t>Pour les </a:t>
            </a:r>
            <a:r>
              <a:rPr lang="fr-FR" b="1" dirty="0" err="1"/>
              <a:t>entreprises,</a:t>
            </a:r>
            <a:r>
              <a:rPr lang="fr-FR" dirty="0" err="1"/>
              <a:t>report</a:t>
            </a:r>
            <a:r>
              <a:rPr lang="fr-FR" dirty="0"/>
              <a:t> sans pénalité du règlement de leurs prochaines échéances d'impôts directs (acompte d'impôt sur les sociétés, taxe sur les salaires)</a:t>
            </a:r>
          </a:p>
          <a:p>
            <a:pPr lvl="2"/>
            <a:r>
              <a:rPr lang="fr-FR" b="1" dirty="0"/>
              <a:t>Pour les travailleurs indépendants</a:t>
            </a:r>
            <a:r>
              <a:rPr lang="fr-FR" dirty="0"/>
              <a:t>, il est possible de moduler à tout moment le taux et les acomptes de prélèvement à la source</a:t>
            </a:r>
          </a:p>
          <a:p>
            <a:pPr lvl="2"/>
            <a:r>
              <a:rPr lang="fr-FR" b="1" dirty="0"/>
              <a:t>Pour les contrats de mensualisation</a:t>
            </a:r>
            <a:r>
              <a:rPr lang="fr-FR" dirty="0"/>
              <a:t> pour le paiement du CFE ou de la taxe foncière, il est possible de le suspendre</a:t>
            </a:r>
          </a:p>
          <a:p>
            <a:pPr lvl="1"/>
            <a:r>
              <a:rPr lang="fr-FR" dirty="0">
                <a:hlinkClick r:id="rId3"/>
              </a:rPr>
              <a:t>https://www.impots.gouv.fr/portail/node/9751</a:t>
            </a:r>
            <a:endParaRPr lang="fr-FR" dirty="0"/>
          </a:p>
          <a:p>
            <a:pPr lvl="2"/>
            <a:r>
              <a:rPr lang="fr-FR" dirty="0"/>
              <a:t>En cas de difficultés passagères exceptionnelles, il est possible de demander au comptable public l'échelonnement des dettes fiscales en cours.</a:t>
            </a:r>
            <a:br>
              <a:rPr lang="fr-FR" dirty="0"/>
            </a:br>
            <a:r>
              <a:rPr lang="fr-FR" dirty="0"/>
              <a:t>Pour les entreprises en difficulté à la suite de mouvements sociaux qui sollicitent un délai de paiement, un modèle de demande est disponible dans la rubrique "Documentation utile".</a:t>
            </a:r>
          </a:p>
        </p:txBody>
      </p:sp>
    </p:spTree>
    <p:extLst>
      <p:ext uri="{BB962C8B-B14F-4D97-AF65-F5344CB8AC3E}">
        <p14:creationId xmlns:p14="http://schemas.microsoft.com/office/powerpoint/2010/main" val="1261455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024FB0-F362-4403-A49B-25D0561F0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Urssaf.fr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E6B9D9-7D24-4FAE-9461-BEAAE4603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>
                <a:hlinkClick r:id="rId2"/>
              </a:rPr>
              <a:t>https://www.urssaf.fr/portail/home.html</a:t>
            </a:r>
            <a:endParaRPr lang="fr-FR" dirty="0"/>
          </a:p>
          <a:p>
            <a:pPr lvl="1"/>
            <a:r>
              <a:rPr lang="fr-FR" dirty="0">
                <a:hlinkClick r:id="rId3"/>
              </a:rPr>
              <a:t>https://www.urssaf.fr/portail/home/actualites/autres-actualites/epidemie-de-coronavirus.html</a:t>
            </a:r>
            <a:endParaRPr lang="fr-FR" dirty="0"/>
          </a:p>
          <a:p>
            <a:pPr lvl="2"/>
            <a:r>
              <a:rPr lang="fr-FR" dirty="0"/>
              <a:t>L’</a:t>
            </a:r>
            <a:r>
              <a:rPr lang="fr-FR" b="1" dirty="0"/>
              <a:t>échéance mensuelle du 20 mars ne sera pas prélevée</a:t>
            </a:r>
            <a:r>
              <a:rPr lang="fr-FR" dirty="0"/>
              <a:t>,</a:t>
            </a:r>
          </a:p>
          <a:p>
            <a:pPr lvl="2"/>
            <a:r>
              <a:rPr lang="fr-FR" dirty="0"/>
              <a:t>l’octroi de délais de paiement, y compris par anticipation. Il n’y aura ni majoration de retard ni pénalité ;</a:t>
            </a:r>
          </a:p>
          <a:p>
            <a:pPr lvl="2"/>
            <a:r>
              <a:rPr lang="fr-FR" dirty="0"/>
              <a:t>un ajustement de votre échéancier de cotisations pour tenir compte d’ores et déjà d’une baisse de revenu, en réestimant le revenu sans attendre la déclaration annuelle ;</a:t>
            </a:r>
          </a:p>
          <a:p>
            <a:pPr lvl="2"/>
            <a:r>
              <a:rPr lang="fr-FR" dirty="0"/>
              <a:t>l’intervention de l’action sociale pour la prise en charge partielle ou totale des cotisations ou pour l’attribution d’une aide financière exceptionnelle</a:t>
            </a:r>
          </a:p>
          <a:p>
            <a:pPr lvl="2"/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1237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65A972-8084-4904-8F13-F83E079DF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Endettement…..</a:t>
            </a:r>
            <a:r>
              <a:rPr lang="fr-FR" dirty="0" err="1"/>
              <a:t>mediateur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4907C4-E200-4C90-9819-EB4D12F5D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hlinkClick r:id="rId2"/>
              </a:rPr>
              <a:t>https://mediateur-credit.banque-france.fr/</a:t>
            </a:r>
            <a:endParaRPr lang="fr-FR" dirty="0"/>
          </a:p>
          <a:p>
            <a:pPr lvl="1"/>
            <a:r>
              <a:rPr lang="fr-FR" b="1" cap="all" dirty="0"/>
              <a:t>LES 5 PRINCIPAUX MOTIFS DE SAISINE</a:t>
            </a:r>
          </a:p>
          <a:p>
            <a:pPr lvl="2"/>
            <a:r>
              <a:rPr lang="fr-FR" dirty="0"/>
              <a:t>Dénonciation de découvert ou autre ligne de crédit</a:t>
            </a:r>
          </a:p>
          <a:p>
            <a:pPr lvl="2"/>
            <a:r>
              <a:rPr lang="fr-FR" dirty="0"/>
              <a:t>Refus de rééchelonnement d’une dette</a:t>
            </a:r>
          </a:p>
          <a:p>
            <a:pPr lvl="2"/>
            <a:r>
              <a:rPr lang="fr-FR" dirty="0"/>
              <a:t>Refus de crédit (trésorerie, équipement, crédit-bail…)</a:t>
            </a:r>
          </a:p>
          <a:p>
            <a:pPr lvl="2"/>
            <a:r>
              <a:rPr lang="fr-FR" dirty="0"/>
              <a:t>Refus de caution ou de garantie</a:t>
            </a:r>
          </a:p>
          <a:p>
            <a:pPr lvl="2"/>
            <a:r>
              <a:rPr lang="fr-FR" dirty="0"/>
              <a:t>Réduction de garantie par un assureur-crédit</a:t>
            </a:r>
          </a:p>
          <a:p>
            <a:pPr lvl="1"/>
            <a:r>
              <a:rPr lang="fr-FR" dirty="0">
                <a:hlinkClick r:id="rId3"/>
              </a:rPr>
              <a:t>https://www.mieist.bercy.gouv.fr/</a:t>
            </a:r>
            <a:endParaRPr lang="fr-FR" dirty="0"/>
          </a:p>
          <a:p>
            <a:pPr lvl="2"/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3392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BE7370-89A4-4CE4-96FF-89EFD2AAE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BPI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6815A9-2FF5-471C-A500-46CD372DD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hlinkClick r:id="rId2"/>
              </a:rPr>
              <a:t>https://bpifrance-creation.fr/entrepreneur/actualites/aides-entreprises-impactees-coronavirus-covid-19</a:t>
            </a:r>
            <a:endParaRPr lang="fr-FR" dirty="0"/>
          </a:p>
          <a:p>
            <a:pPr lvl="1"/>
            <a:r>
              <a:rPr lang="fr-FR" dirty="0"/>
              <a:t>   le report des échéances sociales et/ou fiscales ;</a:t>
            </a:r>
            <a:br>
              <a:rPr lang="fr-FR" dirty="0"/>
            </a:br>
            <a:r>
              <a:rPr lang="fr-FR" dirty="0"/>
              <a:t>-    la mise en place d’un plan d’étalement de créances ;</a:t>
            </a:r>
            <a:br>
              <a:rPr lang="fr-FR" dirty="0"/>
            </a:br>
            <a:r>
              <a:rPr lang="fr-FR" dirty="0"/>
              <a:t>-    l’obtention ou le maintien d’un crédit bancaire via </a:t>
            </a:r>
            <a:r>
              <a:rPr lang="fr-FR" dirty="0">
                <a:hlinkClick r:id="rId3"/>
              </a:rPr>
              <a:t>Bpifrance</a:t>
            </a:r>
            <a:r>
              <a:rPr lang="fr-FR" dirty="0"/>
              <a:t>, qui se portera garant des prêts de trésorerie dont les entreprises pourraient avoir besoin, un numéro vert (0 969 370 240) a été ouvert à cet effet ;</a:t>
            </a:r>
            <a:br>
              <a:rPr lang="fr-FR" dirty="0"/>
            </a:br>
            <a:r>
              <a:rPr lang="fr-FR" dirty="0"/>
              <a:t>-    etc.</a:t>
            </a:r>
          </a:p>
        </p:txBody>
      </p:sp>
    </p:spTree>
    <p:extLst>
      <p:ext uri="{BB962C8B-B14F-4D97-AF65-F5344CB8AC3E}">
        <p14:creationId xmlns:p14="http://schemas.microsoft.com/office/powerpoint/2010/main" val="708802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3E1259-2439-49B0-807E-30916562D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banques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ED82D8-905D-4283-A8B1-8D27F59BF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Prendre  contact   avec  banque   pour   </a:t>
            </a:r>
            <a:r>
              <a:rPr lang="fr-FR" dirty="0" err="1"/>
              <a:t>differer</a:t>
            </a:r>
            <a:r>
              <a:rPr lang="fr-FR" dirty="0"/>
              <a:t>   le  plan   de   remboursement</a:t>
            </a:r>
          </a:p>
          <a:p>
            <a:r>
              <a:rPr lang="fr-FR" dirty="0" err="1"/>
              <a:t>Negocier</a:t>
            </a:r>
            <a:r>
              <a:rPr lang="fr-FR" dirty="0"/>
              <a:t>       </a:t>
            </a:r>
            <a:r>
              <a:rPr lang="fr-FR" dirty="0" err="1"/>
              <a:t>decouvert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4867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A9E1DE-592C-4F9A-BC82-F58EC5C7C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Gouv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A1ADB1-0CB0-45EB-9823-F6D337D37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>
                <a:hlinkClick r:id="rId2"/>
              </a:rPr>
              <a:t>https://www.economie.gouv.fr/coronavirus-soutien-entreprises</a:t>
            </a:r>
            <a:endParaRPr lang="fr-FR" dirty="0"/>
          </a:p>
          <a:p>
            <a:pPr lvl="1"/>
            <a:r>
              <a:rPr lang="fr-FR" dirty="0"/>
              <a:t>Des </a:t>
            </a:r>
            <a:r>
              <a:rPr lang="fr-FR" b="1" dirty="0"/>
              <a:t>délais de paiement d’échéances sociales et/ou fiscales </a:t>
            </a:r>
            <a:r>
              <a:rPr lang="fr-FR" dirty="0"/>
              <a:t>(URSSAF, impôts) : </a:t>
            </a:r>
            <a:r>
              <a:rPr lang="fr-FR" u="sng" dirty="0">
                <a:hlinkClick r:id="rId3"/>
              </a:rPr>
              <a:t>en savoir plus</a:t>
            </a:r>
            <a:r>
              <a:rPr lang="fr-FR" dirty="0"/>
              <a:t> </a:t>
            </a:r>
            <a:r>
              <a:rPr lang="fr-FR" i="1" dirty="0"/>
              <a:t>(mise à jour du 13/03/2020)</a:t>
            </a:r>
            <a:endParaRPr lang="fr-FR" dirty="0"/>
          </a:p>
          <a:p>
            <a:pPr lvl="1"/>
            <a:r>
              <a:rPr lang="fr-FR" dirty="0"/>
              <a:t>Dans les situations les plus difficiles, des </a:t>
            </a:r>
            <a:r>
              <a:rPr lang="fr-FR" b="1" dirty="0"/>
              <a:t>remises d’impôts directs</a:t>
            </a:r>
            <a:r>
              <a:rPr lang="fr-FR" dirty="0"/>
              <a:t> pouvant être décidées dans le cadre d'un examen individualisé des demandes ;</a:t>
            </a:r>
          </a:p>
          <a:p>
            <a:pPr lvl="1"/>
            <a:r>
              <a:rPr lang="fr-FR" dirty="0"/>
              <a:t>Un soutien de l’État et de la banque de France (médiation du crédit) pour négocier avec sa banque un </a:t>
            </a:r>
            <a:r>
              <a:rPr lang="fr-FR" b="1" dirty="0"/>
              <a:t>rééchelonnement des crédits bancaires</a:t>
            </a:r>
            <a:r>
              <a:rPr lang="fr-FR" dirty="0"/>
              <a:t> ;</a:t>
            </a:r>
          </a:p>
          <a:p>
            <a:pPr lvl="1"/>
            <a:r>
              <a:rPr lang="fr-FR" dirty="0"/>
              <a:t>La mobilisation de Bpifrance pour garantir des </a:t>
            </a:r>
            <a:r>
              <a:rPr lang="fr-FR" b="1" dirty="0"/>
              <a:t>lignes de trésorerie</a:t>
            </a:r>
            <a:r>
              <a:rPr lang="fr-FR" dirty="0"/>
              <a:t> bancaires dont les entreprises pourraient avoir besoin à cause de l’épidémie ;</a:t>
            </a:r>
          </a:p>
          <a:p>
            <a:pPr lvl="1"/>
            <a:r>
              <a:rPr lang="fr-FR" dirty="0"/>
              <a:t>Le maintien de l'emploi dans les entreprises par le dispositif de </a:t>
            </a:r>
            <a:r>
              <a:rPr lang="fr-FR" b="1" dirty="0"/>
              <a:t>chômage partiel simplifié et renforcé</a:t>
            </a:r>
            <a:r>
              <a:rPr lang="fr-FR" dirty="0"/>
              <a:t> ;</a:t>
            </a:r>
          </a:p>
          <a:p>
            <a:pPr lvl="1"/>
            <a:r>
              <a:rPr lang="fr-FR" dirty="0"/>
              <a:t>L’</a:t>
            </a:r>
            <a:r>
              <a:rPr lang="fr-FR" b="1" dirty="0"/>
              <a:t>appui au traitement d’un conflit</a:t>
            </a:r>
            <a:r>
              <a:rPr lang="fr-FR" dirty="0"/>
              <a:t> avec des clients ou fournisseurs par le médiateur des entreprises ;</a:t>
            </a:r>
          </a:p>
          <a:p>
            <a:pPr lvl="1"/>
            <a:r>
              <a:rPr lang="fr-FR" dirty="0"/>
              <a:t>La reconnaissance par l’État du Coronavirus comme un </a:t>
            </a:r>
            <a:r>
              <a:rPr lang="fr-FR" b="1" dirty="0"/>
              <a:t>cas de force majeure </a:t>
            </a:r>
            <a:r>
              <a:rPr lang="fr-FR" dirty="0"/>
              <a:t>pour ses marchés publics. En conséquence, pour tous les marchés publics d’État, les pénalités de retards ne seront pas appliquées.</a:t>
            </a:r>
          </a:p>
          <a:p>
            <a:pPr lvl="1"/>
            <a:r>
              <a:rPr lang="fr-FR" b="1" dirty="0"/>
              <a:t>&gt;&gt; Fiche à télécharger :</a:t>
            </a:r>
            <a:r>
              <a:rPr lang="fr-FR" dirty="0"/>
              <a:t> </a:t>
            </a:r>
            <a:r>
              <a:rPr lang="fr-FR" u="sng" dirty="0">
                <a:hlinkClick r:id="rId4"/>
              </a:rPr>
              <a:t>Les mesures de soutien et les contacts</a:t>
            </a:r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8054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040907-2A9D-4CE8-824A-5012A1DC5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Organisation  interne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F84156-5CE8-4296-AD3F-4F52F5314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Mettre   en  place   les   mesures   </a:t>
            </a:r>
            <a:r>
              <a:rPr lang="fr-FR" dirty="0" err="1"/>
              <a:t>barrieres</a:t>
            </a:r>
            <a:r>
              <a:rPr lang="fr-FR" dirty="0"/>
              <a:t>   COVID   et  s   assurer  de  la  bonne   </a:t>
            </a:r>
            <a:r>
              <a:rPr lang="fr-FR" dirty="0" err="1"/>
              <a:t>execution</a:t>
            </a:r>
            <a:endParaRPr lang="fr-FR" dirty="0"/>
          </a:p>
          <a:p>
            <a:r>
              <a:rPr lang="fr-FR" dirty="0"/>
              <a:t>Prendre  en  compte   les  contraintes     </a:t>
            </a:r>
            <a:r>
              <a:rPr lang="fr-FR" dirty="0" err="1"/>
              <a:t>specifiques</a:t>
            </a:r>
            <a:r>
              <a:rPr lang="fr-FR" dirty="0"/>
              <a:t>  des    salaries  et   partenaires   pour  sauvegarder    sante   salaries  et  sante   entreprise</a:t>
            </a:r>
          </a:p>
          <a:p>
            <a:r>
              <a:rPr lang="fr-FR" dirty="0"/>
              <a:t>On   est  en   situation  de  crise  et   on  a  le  droit  d  utiliser  des  processus  </a:t>
            </a:r>
            <a:r>
              <a:rPr lang="fr-FR" dirty="0" err="1"/>
              <a:t>derogatoires</a:t>
            </a:r>
            <a:r>
              <a:rPr lang="fr-FR" dirty="0"/>
              <a:t>  et  </a:t>
            </a:r>
            <a:r>
              <a:rPr lang="fr-FR" dirty="0" err="1"/>
              <a:t>creatifs</a:t>
            </a:r>
            <a:r>
              <a:rPr lang="fr-FR" dirty="0"/>
              <a:t> </a:t>
            </a:r>
          </a:p>
          <a:p>
            <a:r>
              <a:rPr lang="fr-FR" dirty="0"/>
              <a:t>Utiliser  au   maximum  le  travail    via   </a:t>
            </a:r>
            <a:r>
              <a:rPr lang="fr-FR" dirty="0" err="1"/>
              <a:t>visio</a:t>
            </a:r>
            <a:endParaRPr lang="fr-FR" dirty="0"/>
          </a:p>
          <a:p>
            <a:r>
              <a:rPr lang="fr-FR" dirty="0"/>
              <a:t>Ne   pas  ralentir   l  </a:t>
            </a:r>
            <a:r>
              <a:rPr lang="fr-FR" dirty="0" err="1"/>
              <a:t>activite</a:t>
            </a:r>
            <a:r>
              <a:rPr lang="fr-FR" dirty="0"/>
              <a:t>      client/  fournisseur</a:t>
            </a:r>
          </a:p>
          <a:p>
            <a:pPr lvl="1"/>
            <a:r>
              <a:rPr lang="fr-FR" dirty="0"/>
              <a:t>Le   mode  de relation   est  a rendre  encore  chaleureux et  </a:t>
            </a:r>
            <a:r>
              <a:rPr lang="fr-FR" dirty="0" err="1"/>
              <a:t>frequent</a:t>
            </a:r>
            <a:endParaRPr lang="fr-FR" dirty="0"/>
          </a:p>
          <a:p>
            <a:pPr lvl="2"/>
            <a:r>
              <a:rPr lang="fr-FR" dirty="0"/>
              <a:t>Prendre   en  compte   les     </a:t>
            </a:r>
            <a:r>
              <a:rPr lang="fr-FR" dirty="0" err="1"/>
              <a:t>specificites</a:t>
            </a:r>
            <a:r>
              <a:rPr lang="fr-FR" dirty="0"/>
              <a:t>   lie   a  la  crise  actuelle</a:t>
            </a:r>
          </a:p>
          <a:p>
            <a:pPr lvl="2"/>
            <a:r>
              <a:rPr lang="fr-FR" dirty="0"/>
              <a:t>La   </a:t>
            </a:r>
            <a:r>
              <a:rPr lang="fr-FR" dirty="0" err="1"/>
              <a:t>frequence</a:t>
            </a:r>
            <a:r>
              <a:rPr lang="fr-FR" dirty="0"/>
              <a:t>   des   </a:t>
            </a:r>
            <a:r>
              <a:rPr lang="fr-FR" dirty="0" err="1"/>
              <a:t>echanges</a:t>
            </a:r>
            <a:r>
              <a:rPr lang="fr-FR" dirty="0"/>
              <a:t>  est  a  renforcer</a:t>
            </a:r>
          </a:p>
          <a:p>
            <a:pPr lvl="2"/>
            <a:r>
              <a:rPr lang="fr-FR" dirty="0"/>
              <a:t>Ne   pas   </a:t>
            </a:r>
            <a:r>
              <a:rPr lang="fr-FR" dirty="0" err="1"/>
              <a:t>hesiter</a:t>
            </a:r>
            <a:r>
              <a:rPr lang="fr-FR" dirty="0"/>
              <a:t>  a  pousser    une      news  </a:t>
            </a:r>
            <a:r>
              <a:rPr lang="fr-FR" dirty="0" err="1"/>
              <a:t>reguliere</a:t>
            </a:r>
            <a:endParaRPr lang="fr-FR" dirty="0"/>
          </a:p>
          <a:p>
            <a:pPr lvl="2"/>
            <a:r>
              <a:rPr lang="fr-FR" dirty="0"/>
              <a:t>Repartir    ces  taches   sur   les  collaborateurs</a:t>
            </a:r>
          </a:p>
        </p:txBody>
      </p:sp>
    </p:spTree>
    <p:extLst>
      <p:ext uri="{BB962C8B-B14F-4D97-AF65-F5344CB8AC3E}">
        <p14:creationId xmlns:p14="http://schemas.microsoft.com/office/powerpoint/2010/main" val="41479289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1051</Words>
  <Application>Microsoft Office PowerPoint</Application>
  <PresentationFormat>Grand écran</PresentationFormat>
  <Paragraphs>93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Thème Office</vt:lpstr>
      <vt:lpstr>START UP  et  CORONA   virus </vt:lpstr>
      <vt:lpstr>Actions  defensives  a  entreprendre</vt:lpstr>
      <vt:lpstr>Impots.gouv</vt:lpstr>
      <vt:lpstr>Urssaf.fr</vt:lpstr>
      <vt:lpstr>Endettement…..mediateur</vt:lpstr>
      <vt:lpstr>BPI</vt:lpstr>
      <vt:lpstr>banques</vt:lpstr>
      <vt:lpstr>Gouv </vt:lpstr>
      <vt:lpstr>Organisation  interne</vt:lpstr>
      <vt:lpstr>Dynamique   du  marche</vt:lpstr>
      <vt:lpstr>AG /  statuts  /  pacte</vt:lpstr>
      <vt:lpstr>Comite   strategique  </vt:lpstr>
      <vt:lpstr>Urgence   et  calme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  up  et  CORONA   virus</dc:title>
  <dc:creator>guy durand</dc:creator>
  <cp:lastModifiedBy>guy durand</cp:lastModifiedBy>
  <cp:revision>11</cp:revision>
  <dcterms:created xsi:type="dcterms:W3CDTF">2020-03-16T07:04:21Z</dcterms:created>
  <dcterms:modified xsi:type="dcterms:W3CDTF">2020-03-16T08:22:57Z</dcterms:modified>
</cp:coreProperties>
</file>